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21"/>
  </p:notesMasterIdLst>
  <p:sldIdLst>
    <p:sldId id="256" r:id="rId2"/>
    <p:sldId id="358" r:id="rId3"/>
    <p:sldId id="359" r:id="rId4"/>
    <p:sldId id="360" r:id="rId5"/>
    <p:sldId id="361" r:id="rId6"/>
    <p:sldId id="362" r:id="rId7"/>
    <p:sldId id="363" r:id="rId8"/>
    <p:sldId id="364" r:id="rId9"/>
    <p:sldId id="365" r:id="rId10"/>
    <p:sldId id="366" r:id="rId11"/>
    <p:sldId id="367" r:id="rId12"/>
    <p:sldId id="368" r:id="rId13"/>
    <p:sldId id="369" r:id="rId14"/>
    <p:sldId id="370" r:id="rId15"/>
    <p:sldId id="357" r:id="rId16"/>
    <p:sldId id="356" r:id="rId17"/>
    <p:sldId id="272" r:id="rId18"/>
    <p:sldId id="277" r:id="rId19"/>
    <p:sldId id="288" r:id="rId20"/>
  </p:sldIdLst>
  <p:sldSz cx="9144000" cy="5143500" type="screen16x9"/>
  <p:notesSz cx="6858000" cy="9144000"/>
  <p:embeddedFontLst>
    <p:embeddedFont>
      <p:font typeface="Albert Sans" panose="020B0604020202020204" charset="0"/>
      <p:regular r:id="rId22"/>
      <p:bold r:id="rId23"/>
      <p:italic r:id="rId24"/>
      <p:boldItalic r:id="rId25"/>
    </p:embeddedFont>
    <p:embeddedFont>
      <p:font typeface="Bebas Neue" panose="020B0606020202050201" pitchFamily="34" charset="0"/>
      <p:regular r:id="rId26"/>
    </p:embeddedFont>
    <p:embeddedFont>
      <p:font typeface="Century Gothic" panose="020B0502020202020204" pitchFamily="34" charset="0"/>
      <p:regular r:id="rId27"/>
      <p:bold r:id="rId28"/>
      <p:italic r:id="rId29"/>
      <p:boldItalic r:id="rId30"/>
    </p:embeddedFont>
    <p:embeddedFont>
      <p:font typeface="Libre Caslon Text" panose="020B0604020202020204" charset="0"/>
      <p:regular r:id="rId31"/>
      <p:bold r:id="rId32"/>
      <p: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6B79C77C-E4CD-470E-B28E-12E9A6F69CFE}">
          <p14:sldIdLst>
            <p14:sldId id="256"/>
          </p14:sldIdLst>
        </p14:section>
        <p14:section name="About ATS" id="{5C903F55-0CAE-4B2C-BA07-38190CA185FA}">
          <p14:sldIdLst>
            <p14:sldId id="358"/>
            <p14:sldId id="359"/>
          </p14:sldIdLst>
        </p14:section>
        <p14:section name="Project Status" id="{8672FFA4-A9DE-4587-B07B-209E477504DA}">
          <p14:sldIdLst>
            <p14:sldId id="360"/>
          </p14:sldIdLst>
        </p14:section>
        <p14:section name="Residential" id="{F7B7BA44-267D-42CE-BA87-6679A374BF89}">
          <p14:sldIdLst>
            <p14:sldId id="361"/>
            <p14:sldId id="362"/>
            <p14:sldId id="363"/>
            <p14:sldId id="364"/>
            <p14:sldId id="365"/>
            <p14:sldId id="366"/>
            <p14:sldId id="367"/>
          </p14:sldIdLst>
        </p14:section>
        <p14:section name="Commercial" id="{0B959A0C-94B5-4D96-B4DA-A326B9A274D8}">
          <p14:sldIdLst>
            <p14:sldId id="368"/>
            <p14:sldId id="369"/>
            <p14:sldId id="370"/>
          </p14:sldIdLst>
        </p14:section>
        <p14:section name="Upcoming Projects" id="{05D9212E-7A19-4A03-8B8A-74E877737ECE}">
          <p14:sldIdLst>
            <p14:sldId id="357"/>
            <p14:sldId id="356"/>
          </p14:sldIdLst>
        </p14:section>
        <p14:section name="Awards &amp; Accolades" id="{2593C297-E906-4EDF-AB8C-D06E4E347097}">
          <p14:sldIdLst>
            <p14:sldId id="272"/>
            <p14:sldId id="277"/>
          </p14:sldIdLst>
        </p14:section>
        <p14:section name="Thank You" id="{17153F0B-7621-4C9B-83E9-B97D4425F4F9}">
          <p14:sldIdLst>
            <p14:sldId id="2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9B4B"/>
    <a:srgbClr val="F9F5ED"/>
    <a:srgbClr val="FDD2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4A2004-B457-4C44-84D7-8C2924E4986F}" v="19" dt="2024-05-29T12:08:08.510"/>
  </p1510:revLst>
</p1510:revInfo>
</file>

<file path=ppt/tableStyles.xml><?xml version="1.0" encoding="utf-8"?>
<a:tblStyleLst xmlns:a="http://schemas.openxmlformats.org/drawingml/2006/main" def="{D60D1136-A53A-4910-A0F0-D7B6DBB2A16D}">
  <a:tblStyle styleId="{D60D1136-A53A-4910-A0F0-D7B6DBB2A16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1135DE5-0152-4385-B449-FC2DE4530E3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126" autoAdjust="0"/>
  </p:normalViewPr>
  <p:slideViewPr>
    <p:cSldViewPr snapToGrid="0">
      <p:cViewPr varScale="1">
        <p:scale>
          <a:sx n="81" d="100"/>
          <a:sy n="81" d="100"/>
        </p:scale>
        <p:origin x="108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microsoft.com/office/2015/10/relationships/revisionInfo" Target="revisionInfo.xml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ishali Sharma" userId="2b1554fe-030d-4eb8-ad26-8d61440ed8c6" providerId="ADAL" clId="{CE4A2004-B457-4C44-84D7-8C2924E4986F}"/>
    <pc:docChg chg="modSld">
      <pc:chgData name="Vaishali Sharma" userId="2b1554fe-030d-4eb8-ad26-8d61440ed8c6" providerId="ADAL" clId="{CE4A2004-B457-4C44-84D7-8C2924E4986F}" dt="2024-05-29T12:08:11.973" v="23" actId="1035"/>
      <pc:docMkLst>
        <pc:docMk/>
      </pc:docMkLst>
      <pc:sldChg chg="modAnim">
        <pc:chgData name="Vaishali Sharma" userId="2b1554fe-030d-4eb8-ad26-8d61440ed8c6" providerId="ADAL" clId="{CE4A2004-B457-4C44-84D7-8C2924E4986F}" dt="2024-05-29T12:06:15.253" v="0"/>
        <pc:sldMkLst>
          <pc:docMk/>
          <pc:sldMk cId="0" sldId="256"/>
        </pc:sldMkLst>
      </pc:sldChg>
      <pc:sldChg chg="modAnim">
        <pc:chgData name="Vaishali Sharma" userId="2b1554fe-030d-4eb8-ad26-8d61440ed8c6" providerId="ADAL" clId="{CE4A2004-B457-4C44-84D7-8C2924E4986F}" dt="2024-05-29T12:06:21.163" v="1"/>
        <pc:sldMkLst>
          <pc:docMk/>
          <pc:sldMk cId="0" sldId="261"/>
        </pc:sldMkLst>
      </pc:sldChg>
      <pc:sldChg chg="modAnim">
        <pc:chgData name="Vaishali Sharma" userId="2b1554fe-030d-4eb8-ad26-8d61440ed8c6" providerId="ADAL" clId="{CE4A2004-B457-4C44-84D7-8C2924E4986F}" dt="2024-05-29T12:07:59.524" v="17"/>
        <pc:sldMkLst>
          <pc:docMk/>
          <pc:sldMk cId="2217880386" sldId="272"/>
        </pc:sldMkLst>
      </pc:sldChg>
      <pc:sldChg chg="modAnim">
        <pc:chgData name="Vaishali Sharma" userId="2b1554fe-030d-4eb8-ad26-8d61440ed8c6" providerId="ADAL" clId="{CE4A2004-B457-4C44-84D7-8C2924E4986F}" dt="2024-05-29T12:06:45.414" v="4"/>
        <pc:sldMkLst>
          <pc:docMk/>
          <pc:sldMk cId="317034490" sldId="273"/>
        </pc:sldMkLst>
      </pc:sldChg>
      <pc:sldChg chg="modAnim">
        <pc:chgData name="Vaishali Sharma" userId="2b1554fe-030d-4eb8-ad26-8d61440ed8c6" providerId="ADAL" clId="{CE4A2004-B457-4C44-84D7-8C2924E4986F}" dt="2024-05-29T12:08:03.794" v="18"/>
        <pc:sldMkLst>
          <pc:docMk/>
          <pc:sldMk cId="4205669234" sldId="277"/>
        </pc:sldMkLst>
      </pc:sldChg>
      <pc:sldChg chg="modSp mod modAnim">
        <pc:chgData name="Vaishali Sharma" userId="2b1554fe-030d-4eb8-ad26-8d61440ed8c6" providerId="ADAL" clId="{CE4A2004-B457-4C44-84D7-8C2924E4986F}" dt="2024-05-29T12:08:11.973" v="23" actId="1035"/>
        <pc:sldMkLst>
          <pc:docMk/>
          <pc:sldMk cId="3324480179" sldId="288"/>
        </pc:sldMkLst>
        <pc:spChg chg="mod">
          <ac:chgData name="Vaishali Sharma" userId="2b1554fe-030d-4eb8-ad26-8d61440ed8c6" providerId="ADAL" clId="{CE4A2004-B457-4C44-84D7-8C2924E4986F}" dt="2024-05-29T12:08:11.973" v="23" actId="1035"/>
          <ac:spMkLst>
            <pc:docMk/>
            <pc:sldMk cId="3324480179" sldId="288"/>
            <ac:spMk id="324" creationId="{00000000-0000-0000-0000-000000000000}"/>
          </ac:spMkLst>
        </pc:spChg>
        <pc:picChg chg="mod">
          <ac:chgData name="Vaishali Sharma" userId="2b1554fe-030d-4eb8-ad26-8d61440ed8c6" providerId="ADAL" clId="{CE4A2004-B457-4C44-84D7-8C2924E4986F}" dt="2024-05-29T12:08:11.973" v="23" actId="1035"/>
          <ac:picMkLst>
            <pc:docMk/>
            <pc:sldMk cId="3324480179" sldId="288"/>
            <ac:picMk id="2" creationId="{23F62011-5AD5-0A7D-61F9-8FB6DA0A86B1}"/>
          </ac:picMkLst>
        </pc:picChg>
      </pc:sldChg>
      <pc:sldChg chg="modAnim">
        <pc:chgData name="Vaishali Sharma" userId="2b1554fe-030d-4eb8-ad26-8d61440ed8c6" providerId="ADAL" clId="{CE4A2004-B457-4C44-84D7-8C2924E4986F}" dt="2024-05-29T12:06:36.989" v="3"/>
        <pc:sldMkLst>
          <pc:docMk/>
          <pc:sldMk cId="3964724520" sldId="345"/>
        </pc:sldMkLst>
      </pc:sldChg>
      <pc:sldChg chg="modAnim">
        <pc:chgData name="Vaishali Sharma" userId="2b1554fe-030d-4eb8-ad26-8d61440ed8c6" providerId="ADAL" clId="{CE4A2004-B457-4C44-84D7-8C2924E4986F}" dt="2024-05-29T12:06:25.847" v="2"/>
        <pc:sldMkLst>
          <pc:docMk/>
          <pc:sldMk cId="2139843709" sldId="346"/>
        </pc:sldMkLst>
      </pc:sldChg>
      <pc:sldChg chg="modAnim">
        <pc:chgData name="Vaishali Sharma" userId="2b1554fe-030d-4eb8-ad26-8d61440ed8c6" providerId="ADAL" clId="{CE4A2004-B457-4C44-84D7-8C2924E4986F}" dt="2024-05-29T12:06:51.516" v="5"/>
        <pc:sldMkLst>
          <pc:docMk/>
          <pc:sldMk cId="1154173412" sldId="347"/>
        </pc:sldMkLst>
      </pc:sldChg>
      <pc:sldChg chg="modAnim">
        <pc:chgData name="Vaishali Sharma" userId="2b1554fe-030d-4eb8-ad26-8d61440ed8c6" providerId="ADAL" clId="{CE4A2004-B457-4C44-84D7-8C2924E4986F}" dt="2024-05-29T12:07:03.743" v="6"/>
        <pc:sldMkLst>
          <pc:docMk/>
          <pc:sldMk cId="777755995" sldId="348"/>
        </pc:sldMkLst>
      </pc:sldChg>
      <pc:sldChg chg="modAnim">
        <pc:chgData name="Vaishali Sharma" userId="2b1554fe-030d-4eb8-ad26-8d61440ed8c6" providerId="ADAL" clId="{CE4A2004-B457-4C44-84D7-8C2924E4986F}" dt="2024-05-29T12:07:13.535" v="7"/>
        <pc:sldMkLst>
          <pc:docMk/>
          <pc:sldMk cId="2272926044" sldId="349"/>
        </pc:sldMkLst>
      </pc:sldChg>
      <pc:sldChg chg="modAnim">
        <pc:chgData name="Vaishali Sharma" userId="2b1554fe-030d-4eb8-ad26-8d61440ed8c6" providerId="ADAL" clId="{CE4A2004-B457-4C44-84D7-8C2924E4986F}" dt="2024-05-29T12:07:19.038" v="8"/>
        <pc:sldMkLst>
          <pc:docMk/>
          <pc:sldMk cId="2513908415" sldId="350"/>
        </pc:sldMkLst>
      </pc:sldChg>
      <pc:sldChg chg="modAnim">
        <pc:chgData name="Vaishali Sharma" userId="2b1554fe-030d-4eb8-ad26-8d61440ed8c6" providerId="ADAL" clId="{CE4A2004-B457-4C44-84D7-8C2924E4986F}" dt="2024-05-29T12:07:24.127" v="9"/>
        <pc:sldMkLst>
          <pc:docMk/>
          <pc:sldMk cId="3371271217" sldId="351"/>
        </pc:sldMkLst>
      </pc:sldChg>
      <pc:sldChg chg="modAnim">
        <pc:chgData name="Vaishali Sharma" userId="2b1554fe-030d-4eb8-ad26-8d61440ed8c6" providerId="ADAL" clId="{CE4A2004-B457-4C44-84D7-8C2924E4986F}" dt="2024-05-29T12:07:28.767" v="10"/>
        <pc:sldMkLst>
          <pc:docMk/>
          <pc:sldMk cId="3428033606" sldId="352"/>
        </pc:sldMkLst>
      </pc:sldChg>
      <pc:sldChg chg="modAnim">
        <pc:chgData name="Vaishali Sharma" userId="2b1554fe-030d-4eb8-ad26-8d61440ed8c6" providerId="ADAL" clId="{CE4A2004-B457-4C44-84D7-8C2924E4986F}" dt="2024-05-29T12:07:33.796" v="11"/>
        <pc:sldMkLst>
          <pc:docMk/>
          <pc:sldMk cId="4269795141" sldId="353"/>
        </pc:sldMkLst>
      </pc:sldChg>
      <pc:sldChg chg="modAnim">
        <pc:chgData name="Vaishali Sharma" userId="2b1554fe-030d-4eb8-ad26-8d61440ed8c6" providerId="ADAL" clId="{CE4A2004-B457-4C44-84D7-8C2924E4986F}" dt="2024-05-29T12:07:38.784" v="12"/>
        <pc:sldMkLst>
          <pc:docMk/>
          <pc:sldMk cId="1849253530" sldId="354"/>
        </pc:sldMkLst>
      </pc:sldChg>
      <pc:sldChg chg="modAnim">
        <pc:chgData name="Vaishali Sharma" userId="2b1554fe-030d-4eb8-ad26-8d61440ed8c6" providerId="ADAL" clId="{CE4A2004-B457-4C44-84D7-8C2924E4986F}" dt="2024-05-29T12:07:43.266" v="13"/>
        <pc:sldMkLst>
          <pc:docMk/>
          <pc:sldMk cId="2916131872" sldId="355"/>
        </pc:sldMkLst>
      </pc:sldChg>
      <pc:sldChg chg="modAnim">
        <pc:chgData name="Vaishali Sharma" userId="2b1554fe-030d-4eb8-ad26-8d61440ed8c6" providerId="ADAL" clId="{CE4A2004-B457-4C44-84D7-8C2924E4986F}" dt="2024-05-29T12:07:53.416" v="16"/>
        <pc:sldMkLst>
          <pc:docMk/>
          <pc:sldMk cId="904879070" sldId="356"/>
        </pc:sldMkLst>
      </pc:sldChg>
      <pc:sldChg chg="modSp mod modAnim">
        <pc:chgData name="Vaishali Sharma" userId="2b1554fe-030d-4eb8-ad26-8d61440ed8c6" providerId="ADAL" clId="{CE4A2004-B457-4C44-84D7-8C2924E4986F}" dt="2024-05-29T12:07:48.519" v="15" actId="1036"/>
        <pc:sldMkLst>
          <pc:docMk/>
          <pc:sldMk cId="3040025326" sldId="357"/>
        </pc:sldMkLst>
        <pc:spChg chg="mod">
          <ac:chgData name="Vaishali Sharma" userId="2b1554fe-030d-4eb8-ad26-8d61440ed8c6" providerId="ADAL" clId="{CE4A2004-B457-4C44-84D7-8C2924E4986F}" dt="2024-05-29T12:07:48.519" v="15" actId="1036"/>
          <ac:spMkLst>
            <pc:docMk/>
            <pc:sldMk cId="3040025326" sldId="357"/>
            <ac:spMk id="2" creationId="{38FBA5C5-E6CE-ABF1-C142-CAF72382C2B0}"/>
          </ac:spMkLst>
        </pc:spChg>
        <pc:spChg chg="mod">
          <ac:chgData name="Vaishali Sharma" userId="2b1554fe-030d-4eb8-ad26-8d61440ed8c6" providerId="ADAL" clId="{CE4A2004-B457-4C44-84D7-8C2924E4986F}" dt="2024-05-29T12:07:48.519" v="15" actId="1036"/>
          <ac:spMkLst>
            <pc:docMk/>
            <pc:sldMk cId="3040025326" sldId="357"/>
            <ac:spMk id="324" creationId="{00000000-0000-0000-0000-000000000000}"/>
          </ac:spMkLst>
        </pc:spChg>
        <pc:spChg chg="mod">
          <ac:chgData name="Vaishali Sharma" userId="2b1554fe-030d-4eb8-ad26-8d61440ed8c6" providerId="ADAL" clId="{CE4A2004-B457-4C44-84D7-8C2924E4986F}" dt="2024-05-29T12:07:48.519" v="15" actId="1036"/>
          <ac:spMkLst>
            <pc:docMk/>
            <pc:sldMk cId="3040025326" sldId="357"/>
            <ac:spMk id="327" creationId="{00000000-0000-0000-0000-000000000000}"/>
          </ac:spMkLst>
        </pc:spChg>
        <pc:picChg chg="mod">
          <ac:chgData name="Vaishali Sharma" userId="2b1554fe-030d-4eb8-ad26-8d61440ed8c6" providerId="ADAL" clId="{CE4A2004-B457-4C44-84D7-8C2924E4986F}" dt="2024-05-29T12:07:48.519" v="15" actId="1036"/>
          <ac:picMkLst>
            <pc:docMk/>
            <pc:sldMk cId="3040025326" sldId="357"/>
            <ac:picMk id="3" creationId="{D336DC9E-0E7D-B1A6-B689-A5D66789C96F}"/>
          </ac:picMkLst>
        </pc:picChg>
        <pc:picChg chg="mod">
          <ac:chgData name="Vaishali Sharma" userId="2b1554fe-030d-4eb8-ad26-8d61440ed8c6" providerId="ADAL" clId="{CE4A2004-B457-4C44-84D7-8C2924E4986F}" dt="2024-05-29T12:07:48.519" v="15" actId="1036"/>
          <ac:picMkLst>
            <pc:docMk/>
            <pc:sldMk cId="3040025326" sldId="357"/>
            <ac:picMk id="8" creationId="{7747FE3B-CD11-4BBE-EDFA-897619583DF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13916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5219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40619306c8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240619306c8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0441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40619306c8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240619306c8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84900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40619306c8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240619306c8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04776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40619306c8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240619306c8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52462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40619306c8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240619306c8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011953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40619306c8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240619306c8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458397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40619306c8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240619306c8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567260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09367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40619306c8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240619306c8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57561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40619306c8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240619306c8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550809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40619306c8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240619306c8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73899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40619306c8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240619306c8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332208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40619306c8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240619306c8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77666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40619306c8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240619306c8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87110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40619306c8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240619306c8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6974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234800" y="1818338"/>
            <a:ext cx="6674400" cy="141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234800" y="3593225"/>
            <a:ext cx="6674400" cy="35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356700" y="0"/>
            <a:ext cx="0" cy="2571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Google Shape;13;p2"/>
          <p:cNvCxnSpPr/>
          <p:nvPr/>
        </p:nvCxnSpPr>
        <p:spPr>
          <a:xfrm>
            <a:off x="8796325" y="2571900"/>
            <a:ext cx="0" cy="2571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4" name="Google Shape;14;p2"/>
          <p:cNvGrpSpPr/>
          <p:nvPr/>
        </p:nvGrpSpPr>
        <p:grpSpPr>
          <a:xfrm>
            <a:off x="306600" y="2724300"/>
            <a:ext cx="100200" cy="289750"/>
            <a:chOff x="306600" y="2661250"/>
            <a:chExt cx="100200" cy="289750"/>
          </a:xfrm>
        </p:grpSpPr>
        <p:sp>
          <p:nvSpPr>
            <p:cNvPr id="15" name="Google Shape;15;p2"/>
            <p:cNvSpPr/>
            <p:nvPr/>
          </p:nvSpPr>
          <p:spPr>
            <a:xfrm>
              <a:off x="306600" y="2661250"/>
              <a:ext cx="100200" cy="100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06600" y="2850800"/>
              <a:ext cx="100200" cy="100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8746225" y="2128950"/>
            <a:ext cx="100200" cy="289750"/>
            <a:chOff x="306600" y="2661250"/>
            <a:chExt cx="100200" cy="289750"/>
          </a:xfrm>
        </p:grpSpPr>
        <p:sp>
          <p:nvSpPr>
            <p:cNvPr id="18" name="Google Shape;18;p2"/>
            <p:cNvSpPr/>
            <p:nvPr/>
          </p:nvSpPr>
          <p:spPr>
            <a:xfrm>
              <a:off x="306600" y="2661250"/>
              <a:ext cx="100200" cy="100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06600" y="2850800"/>
              <a:ext cx="100200" cy="100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ubTitle" idx="1"/>
          </p:nvPr>
        </p:nvSpPr>
        <p:spPr>
          <a:xfrm>
            <a:off x="4954081" y="2608850"/>
            <a:ext cx="2727300" cy="14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ubTitle" idx="2"/>
          </p:nvPr>
        </p:nvSpPr>
        <p:spPr>
          <a:xfrm>
            <a:off x="1462619" y="2608850"/>
            <a:ext cx="2727300" cy="14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subTitle" idx="3"/>
          </p:nvPr>
        </p:nvSpPr>
        <p:spPr>
          <a:xfrm>
            <a:off x="1462619" y="2148650"/>
            <a:ext cx="2727300" cy="4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ubTitle" idx="4"/>
          </p:nvPr>
        </p:nvSpPr>
        <p:spPr>
          <a:xfrm>
            <a:off x="4954081" y="2148650"/>
            <a:ext cx="2727300" cy="4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cxnSp>
        <p:nvCxnSpPr>
          <p:cNvPr id="49" name="Google Shape;49;p5"/>
          <p:cNvCxnSpPr/>
          <p:nvPr/>
        </p:nvCxnSpPr>
        <p:spPr>
          <a:xfrm>
            <a:off x="356700" y="0"/>
            <a:ext cx="0" cy="2571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" name="Google Shape;50;p5"/>
          <p:cNvCxnSpPr/>
          <p:nvPr/>
        </p:nvCxnSpPr>
        <p:spPr>
          <a:xfrm>
            <a:off x="8796325" y="2571900"/>
            <a:ext cx="0" cy="2571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1" name="Google Shape;51;p5"/>
          <p:cNvGrpSpPr/>
          <p:nvPr/>
        </p:nvGrpSpPr>
        <p:grpSpPr>
          <a:xfrm>
            <a:off x="8746225" y="2135475"/>
            <a:ext cx="100200" cy="289750"/>
            <a:chOff x="306600" y="2661250"/>
            <a:chExt cx="100200" cy="289750"/>
          </a:xfrm>
        </p:grpSpPr>
        <p:sp>
          <p:nvSpPr>
            <p:cNvPr id="52" name="Google Shape;52;p5"/>
            <p:cNvSpPr/>
            <p:nvPr/>
          </p:nvSpPr>
          <p:spPr>
            <a:xfrm>
              <a:off x="306600" y="2661250"/>
              <a:ext cx="100200" cy="100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5"/>
            <p:cNvSpPr/>
            <p:nvPr/>
          </p:nvSpPr>
          <p:spPr>
            <a:xfrm>
              <a:off x="306600" y="2850800"/>
              <a:ext cx="100200" cy="100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8"/>
          <p:cNvSpPr txBox="1">
            <a:spLocks noGrp="1"/>
          </p:cNvSpPr>
          <p:nvPr>
            <p:ph type="title"/>
          </p:nvPr>
        </p:nvSpPr>
        <p:spPr>
          <a:xfrm>
            <a:off x="903675" y="1307100"/>
            <a:ext cx="73365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cxnSp>
        <p:nvCxnSpPr>
          <p:cNvPr id="75" name="Google Shape;75;p8"/>
          <p:cNvCxnSpPr/>
          <p:nvPr/>
        </p:nvCxnSpPr>
        <p:spPr>
          <a:xfrm>
            <a:off x="0" y="4875075"/>
            <a:ext cx="27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6" name="Google Shape;76;p8"/>
          <p:cNvGrpSpPr/>
          <p:nvPr/>
        </p:nvGrpSpPr>
        <p:grpSpPr>
          <a:xfrm rot="5400000">
            <a:off x="2977475" y="4730200"/>
            <a:ext cx="100200" cy="289750"/>
            <a:chOff x="306600" y="2661250"/>
            <a:chExt cx="100200" cy="289750"/>
          </a:xfrm>
        </p:grpSpPr>
        <p:sp>
          <p:nvSpPr>
            <p:cNvPr id="77" name="Google Shape;77;p8"/>
            <p:cNvSpPr/>
            <p:nvPr/>
          </p:nvSpPr>
          <p:spPr>
            <a:xfrm>
              <a:off x="306600" y="2661250"/>
              <a:ext cx="100200" cy="100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>
              <a:off x="306600" y="2850800"/>
              <a:ext cx="100200" cy="100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79" name="Google Shape;79;p8"/>
          <p:cNvCxnSpPr/>
          <p:nvPr/>
        </p:nvCxnSpPr>
        <p:spPr>
          <a:xfrm rot="10800000">
            <a:off x="6413700" y="269738"/>
            <a:ext cx="27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0" name="Google Shape;80;p8"/>
          <p:cNvGrpSpPr/>
          <p:nvPr/>
        </p:nvGrpSpPr>
        <p:grpSpPr>
          <a:xfrm rot="-5400000" flipH="1">
            <a:off x="6066325" y="124863"/>
            <a:ext cx="100200" cy="289750"/>
            <a:chOff x="306600" y="2661250"/>
            <a:chExt cx="100200" cy="289750"/>
          </a:xfrm>
        </p:grpSpPr>
        <p:sp>
          <p:nvSpPr>
            <p:cNvPr id="81" name="Google Shape;81;p8"/>
            <p:cNvSpPr/>
            <p:nvPr/>
          </p:nvSpPr>
          <p:spPr>
            <a:xfrm>
              <a:off x="306600" y="2661250"/>
              <a:ext cx="100200" cy="100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306600" y="2850800"/>
              <a:ext cx="100200" cy="100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9"/>
          <p:cNvSpPr txBox="1">
            <a:spLocks noGrp="1"/>
          </p:cNvSpPr>
          <p:nvPr>
            <p:ph type="title"/>
          </p:nvPr>
        </p:nvSpPr>
        <p:spPr>
          <a:xfrm>
            <a:off x="1407275" y="1360650"/>
            <a:ext cx="63294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86" name="Google Shape;86;p9"/>
          <p:cNvSpPr txBox="1">
            <a:spLocks noGrp="1"/>
          </p:cNvSpPr>
          <p:nvPr>
            <p:ph type="subTitle" idx="1"/>
          </p:nvPr>
        </p:nvSpPr>
        <p:spPr>
          <a:xfrm>
            <a:off x="1407300" y="3325050"/>
            <a:ext cx="6329400" cy="4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cxnSp>
        <p:nvCxnSpPr>
          <p:cNvPr id="87" name="Google Shape;87;p9"/>
          <p:cNvCxnSpPr/>
          <p:nvPr/>
        </p:nvCxnSpPr>
        <p:spPr>
          <a:xfrm rot="10800000">
            <a:off x="356700" y="2571900"/>
            <a:ext cx="0" cy="2571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88;p9"/>
          <p:cNvCxnSpPr/>
          <p:nvPr/>
        </p:nvCxnSpPr>
        <p:spPr>
          <a:xfrm rot="10800000">
            <a:off x="8796325" y="0"/>
            <a:ext cx="0" cy="2571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9" name="Google Shape;89;p9"/>
          <p:cNvGrpSpPr/>
          <p:nvPr/>
        </p:nvGrpSpPr>
        <p:grpSpPr>
          <a:xfrm rot="10800000" flipH="1">
            <a:off x="306600" y="2129750"/>
            <a:ext cx="100200" cy="289750"/>
            <a:chOff x="306600" y="2661250"/>
            <a:chExt cx="100200" cy="289750"/>
          </a:xfrm>
        </p:grpSpPr>
        <p:sp>
          <p:nvSpPr>
            <p:cNvPr id="90" name="Google Shape;90;p9"/>
            <p:cNvSpPr/>
            <p:nvPr/>
          </p:nvSpPr>
          <p:spPr>
            <a:xfrm>
              <a:off x="306600" y="2661250"/>
              <a:ext cx="100200" cy="100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9"/>
            <p:cNvSpPr/>
            <p:nvPr/>
          </p:nvSpPr>
          <p:spPr>
            <a:xfrm>
              <a:off x="306600" y="2850800"/>
              <a:ext cx="100200" cy="100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" name="Google Shape;92;p9"/>
          <p:cNvGrpSpPr/>
          <p:nvPr/>
        </p:nvGrpSpPr>
        <p:grpSpPr>
          <a:xfrm rot="10800000" flipH="1">
            <a:off x="8746225" y="2725100"/>
            <a:ext cx="100200" cy="289750"/>
            <a:chOff x="306600" y="2661250"/>
            <a:chExt cx="100200" cy="289750"/>
          </a:xfrm>
        </p:grpSpPr>
        <p:sp>
          <p:nvSpPr>
            <p:cNvPr id="93" name="Google Shape;93;p9"/>
            <p:cNvSpPr/>
            <p:nvPr/>
          </p:nvSpPr>
          <p:spPr>
            <a:xfrm>
              <a:off x="306600" y="2661250"/>
              <a:ext cx="100200" cy="100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306600" y="2850800"/>
              <a:ext cx="100200" cy="100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0"/>
          <p:cNvSpPr>
            <a:spLocks noGrp="1"/>
          </p:cNvSpPr>
          <p:nvPr>
            <p:ph type="pic" idx="2"/>
          </p:nvPr>
        </p:nvSpPr>
        <p:spPr>
          <a:xfrm>
            <a:off x="0" y="5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10"/>
          <p:cNvSpPr txBox="1">
            <a:spLocks noGrp="1"/>
          </p:cNvSpPr>
          <p:nvPr>
            <p:ph type="title"/>
          </p:nvPr>
        </p:nvSpPr>
        <p:spPr>
          <a:xfrm>
            <a:off x="1643000" y="4014450"/>
            <a:ext cx="5858100" cy="5727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2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9" name="Google Shape;259;p25"/>
          <p:cNvCxnSpPr/>
          <p:nvPr/>
        </p:nvCxnSpPr>
        <p:spPr>
          <a:xfrm>
            <a:off x="6413500" y="269750"/>
            <a:ext cx="27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0" name="Google Shape;260;p25"/>
          <p:cNvCxnSpPr/>
          <p:nvPr/>
        </p:nvCxnSpPr>
        <p:spPr>
          <a:xfrm>
            <a:off x="0" y="4875075"/>
            <a:ext cx="27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61" name="Google Shape;261;p25"/>
          <p:cNvGrpSpPr/>
          <p:nvPr/>
        </p:nvGrpSpPr>
        <p:grpSpPr>
          <a:xfrm rot="5400000">
            <a:off x="6066120" y="124880"/>
            <a:ext cx="100200" cy="289750"/>
            <a:chOff x="306600" y="2661250"/>
            <a:chExt cx="100200" cy="289750"/>
          </a:xfrm>
        </p:grpSpPr>
        <p:sp>
          <p:nvSpPr>
            <p:cNvPr id="262" name="Google Shape;262;p25"/>
            <p:cNvSpPr/>
            <p:nvPr/>
          </p:nvSpPr>
          <p:spPr>
            <a:xfrm>
              <a:off x="306600" y="2661250"/>
              <a:ext cx="100200" cy="100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5"/>
            <p:cNvSpPr/>
            <p:nvPr/>
          </p:nvSpPr>
          <p:spPr>
            <a:xfrm>
              <a:off x="306600" y="2850800"/>
              <a:ext cx="100200" cy="100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6"/>
          <p:cNvCxnSpPr/>
          <p:nvPr/>
        </p:nvCxnSpPr>
        <p:spPr>
          <a:xfrm>
            <a:off x="8846425" y="0"/>
            <a:ext cx="0" cy="2571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7" name="Google Shape;267;p26"/>
          <p:cNvCxnSpPr/>
          <p:nvPr/>
        </p:nvCxnSpPr>
        <p:spPr>
          <a:xfrm>
            <a:off x="406800" y="2571900"/>
            <a:ext cx="0" cy="2571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68" name="Google Shape;268;p26"/>
          <p:cNvGrpSpPr/>
          <p:nvPr/>
        </p:nvGrpSpPr>
        <p:grpSpPr>
          <a:xfrm flipH="1">
            <a:off x="356700" y="2135475"/>
            <a:ext cx="100200" cy="289750"/>
            <a:chOff x="306600" y="2661250"/>
            <a:chExt cx="100200" cy="289750"/>
          </a:xfrm>
        </p:grpSpPr>
        <p:sp>
          <p:nvSpPr>
            <p:cNvPr id="269" name="Google Shape;269;p26"/>
            <p:cNvSpPr/>
            <p:nvPr/>
          </p:nvSpPr>
          <p:spPr>
            <a:xfrm>
              <a:off x="306600" y="2661250"/>
              <a:ext cx="100200" cy="100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6"/>
            <p:cNvSpPr/>
            <p:nvPr/>
          </p:nvSpPr>
          <p:spPr>
            <a:xfrm>
              <a:off x="306600" y="2850800"/>
              <a:ext cx="100200" cy="100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 amt="90000"/>
          </a:blip>
          <a:srcRect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86050" y="2734500"/>
            <a:ext cx="43836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 idx="2" hasCustomPrompt="1"/>
          </p:nvPr>
        </p:nvSpPr>
        <p:spPr>
          <a:xfrm>
            <a:off x="886050" y="1567200"/>
            <a:ext cx="1235700" cy="1167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" name="Google Shape;24;p3"/>
          <p:cNvSpPr>
            <a:spLocks noGrp="1"/>
          </p:cNvSpPr>
          <p:nvPr>
            <p:ph type="pic" idx="3"/>
          </p:nvPr>
        </p:nvSpPr>
        <p:spPr>
          <a:xfrm>
            <a:off x="5488925" y="851500"/>
            <a:ext cx="2787000" cy="34446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sp>
      <p:cxnSp>
        <p:nvCxnSpPr>
          <p:cNvPr id="25" name="Google Shape;25;p3"/>
          <p:cNvCxnSpPr/>
          <p:nvPr/>
        </p:nvCxnSpPr>
        <p:spPr>
          <a:xfrm>
            <a:off x="0" y="4875075"/>
            <a:ext cx="27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6" name="Google Shape;26;p3"/>
          <p:cNvGrpSpPr/>
          <p:nvPr/>
        </p:nvGrpSpPr>
        <p:grpSpPr>
          <a:xfrm rot="5400000">
            <a:off x="2977475" y="4730200"/>
            <a:ext cx="100200" cy="289750"/>
            <a:chOff x="306600" y="2661250"/>
            <a:chExt cx="100200" cy="289750"/>
          </a:xfrm>
        </p:grpSpPr>
        <p:sp>
          <p:nvSpPr>
            <p:cNvPr id="27" name="Google Shape;27;p3"/>
            <p:cNvSpPr/>
            <p:nvPr/>
          </p:nvSpPr>
          <p:spPr>
            <a:xfrm>
              <a:off x="306600" y="2661250"/>
              <a:ext cx="100200" cy="100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306600" y="2850800"/>
              <a:ext cx="100200" cy="100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9" name="Google Shape;29;p3"/>
          <p:cNvCxnSpPr/>
          <p:nvPr/>
        </p:nvCxnSpPr>
        <p:spPr>
          <a:xfrm rot="10800000">
            <a:off x="6413700" y="269738"/>
            <a:ext cx="2730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0" name="Google Shape;30;p3"/>
          <p:cNvGrpSpPr/>
          <p:nvPr/>
        </p:nvGrpSpPr>
        <p:grpSpPr>
          <a:xfrm rot="-5400000" flipH="1">
            <a:off x="6066325" y="124863"/>
            <a:ext cx="100200" cy="289750"/>
            <a:chOff x="306600" y="2661250"/>
            <a:chExt cx="100200" cy="289750"/>
          </a:xfrm>
        </p:grpSpPr>
        <p:sp>
          <p:nvSpPr>
            <p:cNvPr id="31" name="Google Shape;31;p3"/>
            <p:cNvSpPr/>
            <p:nvPr/>
          </p:nvSpPr>
          <p:spPr>
            <a:xfrm>
              <a:off x="306600" y="2661250"/>
              <a:ext cx="100200" cy="100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306600" y="2850800"/>
              <a:ext cx="100200" cy="100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15593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bre Caslon Text"/>
              <a:buNone/>
              <a:defRPr sz="30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bre Caslon Text"/>
              <a:buNone/>
              <a:defRPr sz="30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bre Caslon Text"/>
              <a:buNone/>
              <a:defRPr sz="30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bre Caslon Text"/>
              <a:buNone/>
              <a:defRPr sz="30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bre Caslon Text"/>
              <a:buNone/>
              <a:defRPr sz="30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bre Caslon Text"/>
              <a:buNone/>
              <a:defRPr sz="30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bre Caslon Text"/>
              <a:buNone/>
              <a:defRPr sz="30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bre Caslon Text"/>
              <a:buNone/>
              <a:defRPr sz="30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bre Caslon Text"/>
              <a:buNone/>
              <a:defRPr sz="30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Char char="●"/>
              <a:defRPr sz="1200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Char char="○"/>
              <a:defRPr sz="1200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Char char="■"/>
              <a:defRPr sz="1200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Char char="●"/>
              <a:defRPr sz="1200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Char char="○"/>
              <a:defRPr sz="1200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Char char="■"/>
              <a:defRPr sz="1200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Char char="●"/>
              <a:defRPr sz="1200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Char char="○"/>
              <a:defRPr sz="1200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Char char="■"/>
              <a:defRPr sz="1200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4" r:id="rId3"/>
    <p:sldLayoutId id="2147483655" r:id="rId4"/>
    <p:sldLayoutId id="2147483656" r:id="rId5"/>
    <p:sldLayoutId id="2147483658" r:id="rId6"/>
    <p:sldLayoutId id="2147483671" r:id="rId7"/>
    <p:sldLayoutId id="2147483672" r:id="rId8"/>
    <p:sldLayoutId id="214748367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jp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jp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jp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jp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jp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jp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jp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jp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jpg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7.jp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81;p30">
            <a:extLst>
              <a:ext uri="{FF2B5EF4-FFF2-40B4-BE49-F238E27FC236}">
                <a16:creationId xmlns:a16="http://schemas.microsoft.com/office/drawing/2014/main" id="{E70CAF93-CDF1-FA48-9FA2-7793CC7E11E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34799" y="2143782"/>
            <a:ext cx="6674400" cy="143009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latin typeface="Century Gothic" panose="020B0502020202020204" pitchFamily="34" charset="0"/>
              </a:rPr>
              <a:t>CORPORATE</a:t>
            </a:r>
            <a:br>
              <a:rPr lang="en" sz="4400" dirty="0">
                <a:latin typeface="Century Gothic" panose="020B0502020202020204" pitchFamily="34" charset="0"/>
              </a:rPr>
            </a:br>
            <a:r>
              <a:rPr lang="en" sz="4400" dirty="0">
                <a:latin typeface="Century Gothic" panose="020B0502020202020204" pitchFamily="34" charset="0"/>
              </a:rPr>
              <a:t>PRESENTATION</a:t>
            </a:r>
            <a:endParaRPr sz="44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 descr="A yellow butterfly with black text&#10;&#10;Description automatically generated">
            <a:extLst>
              <a:ext uri="{FF2B5EF4-FFF2-40B4-BE49-F238E27FC236}">
                <a16:creationId xmlns:a16="http://schemas.microsoft.com/office/drawing/2014/main" id="{6A9A2811-9CA3-0CB8-9B2F-9BF679532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8918" y="1101350"/>
            <a:ext cx="2986162" cy="10424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05;p32">
            <a:extLst>
              <a:ext uri="{FF2B5EF4-FFF2-40B4-BE49-F238E27FC236}">
                <a16:creationId xmlns:a16="http://schemas.microsoft.com/office/drawing/2014/main" id="{2CFBE3AB-2BB6-B9DE-4554-DCB73755833F}"/>
              </a:ext>
            </a:extLst>
          </p:cNvPr>
          <p:cNvSpPr txBox="1">
            <a:spLocks/>
          </p:cNvSpPr>
          <p:nvPr/>
        </p:nvSpPr>
        <p:spPr>
          <a:xfrm>
            <a:off x="3076519" y="539784"/>
            <a:ext cx="2990962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4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en-IN" sz="2000" b="1" dirty="0"/>
              <a:t>ATS </a:t>
            </a:r>
            <a:r>
              <a:rPr lang="en-IN" sz="2000" b="1" dirty="0" err="1"/>
              <a:t>HomeKraft</a:t>
            </a:r>
            <a:endParaRPr lang="en-IN" sz="20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250032A-148D-2D2C-0FB1-BD6BEA4EC317}"/>
              </a:ext>
            </a:extLst>
          </p:cNvPr>
          <p:cNvSpPr txBox="1"/>
          <p:nvPr/>
        </p:nvSpPr>
        <p:spPr>
          <a:xfrm>
            <a:off x="377456" y="1262004"/>
            <a:ext cx="838908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i="1" dirty="0">
                <a:solidFill>
                  <a:srgbClr val="C49B4B"/>
                </a:solidFill>
                <a:latin typeface="Century Gothic" panose="020B0502020202020204" pitchFamily="34" charset="0"/>
              </a:rPr>
              <a:t>A part of ATS Group,</a:t>
            </a:r>
          </a:p>
          <a:p>
            <a:pPr algn="ctr"/>
            <a:endParaRPr lang="en-GB" i="1" dirty="0">
              <a:solidFill>
                <a:srgbClr val="C49B4B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i="1" dirty="0">
                <a:solidFill>
                  <a:srgbClr val="C49B4B"/>
                </a:solidFill>
                <a:latin typeface="Century Gothic" panose="020B0502020202020204" pitchFamily="34" charset="0"/>
              </a:rPr>
              <a:t>With HDFC Capital as Equity Partner.</a:t>
            </a:r>
          </a:p>
          <a:p>
            <a:pPr algn="ctr"/>
            <a:endParaRPr lang="en-GB" i="1" dirty="0">
              <a:solidFill>
                <a:srgbClr val="C49B4B"/>
              </a:solidFill>
              <a:latin typeface="Century Gothic" panose="020B0502020202020204" pitchFamily="34" charset="0"/>
            </a:endParaRPr>
          </a:p>
          <a:p>
            <a:pPr algn="ctr"/>
            <a:endParaRPr lang="en-GB" i="1" dirty="0">
              <a:solidFill>
                <a:srgbClr val="C49B4B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i="1" dirty="0">
                <a:solidFill>
                  <a:srgbClr val="C49B4B"/>
                </a:solidFill>
                <a:latin typeface="Century Gothic" panose="020B0502020202020204" pitchFamily="34" charset="0"/>
              </a:rPr>
              <a:t>Garnered significant impression in the real estate sector,</a:t>
            </a:r>
          </a:p>
          <a:p>
            <a:pPr algn="ctr"/>
            <a:endParaRPr lang="en-GB" i="1" dirty="0">
              <a:solidFill>
                <a:srgbClr val="C49B4B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i="1" dirty="0">
                <a:solidFill>
                  <a:srgbClr val="C49B4B"/>
                </a:solidFill>
                <a:latin typeface="Century Gothic" panose="020B0502020202020204" pitchFamily="34" charset="0"/>
              </a:rPr>
              <a:t> With a new concept in the realm of aspirational housing.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3B5F007-9CAB-81E4-8258-59C49AE14440}"/>
              </a:ext>
            </a:extLst>
          </p:cNvPr>
          <p:cNvSpPr txBox="1"/>
          <p:nvPr/>
        </p:nvSpPr>
        <p:spPr>
          <a:xfrm>
            <a:off x="1606756" y="3504233"/>
            <a:ext cx="1595876" cy="270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Clr>
                <a:schemeClr val="lt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1pPr>
            <a:lvl2pPr marL="9144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en-IN" sz="1400" b="1" dirty="0">
                <a:latin typeface="Century Gothic" panose="020B0502020202020204" pitchFamily="34" charset="0"/>
              </a:rPr>
              <a:t>Legacy of Over</a:t>
            </a:r>
          </a:p>
        </p:txBody>
      </p:sp>
      <p:sp>
        <p:nvSpPr>
          <p:cNvPr id="104" name="Google Shape;408;p39">
            <a:extLst>
              <a:ext uri="{FF2B5EF4-FFF2-40B4-BE49-F238E27FC236}">
                <a16:creationId xmlns:a16="http://schemas.microsoft.com/office/drawing/2014/main" id="{E711BAC5-619E-0F93-A966-353655AED24F}"/>
              </a:ext>
            </a:extLst>
          </p:cNvPr>
          <p:cNvSpPr txBox="1">
            <a:spLocks/>
          </p:cNvSpPr>
          <p:nvPr/>
        </p:nvSpPr>
        <p:spPr>
          <a:xfrm>
            <a:off x="1643562" y="3635530"/>
            <a:ext cx="881710" cy="7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en" sz="4000" b="1" dirty="0">
                <a:solidFill>
                  <a:schemeClr val="accent6"/>
                </a:solidFill>
              </a:rPr>
              <a:t>21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B544951-D2EE-A6E8-99D1-52FD782E1061}"/>
              </a:ext>
            </a:extLst>
          </p:cNvPr>
          <p:cNvSpPr txBox="1"/>
          <p:nvPr/>
        </p:nvSpPr>
        <p:spPr>
          <a:xfrm>
            <a:off x="2320921" y="3895205"/>
            <a:ext cx="881711" cy="270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Clr>
                <a:schemeClr val="lt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1pPr>
            <a:lvl2pPr marL="9144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en-IN" sz="1600" b="1" dirty="0">
                <a:latin typeface="Century Gothic" panose="020B0502020202020204" pitchFamily="34" charset="0"/>
              </a:rPr>
              <a:t>Years</a:t>
            </a:r>
          </a:p>
        </p:txBody>
      </p:sp>
      <p:pic>
        <p:nvPicPr>
          <p:cNvPr id="106" name="Picture 105" descr="A butterfly drawn in a line&#10;&#10;Description automatically generated">
            <a:extLst>
              <a:ext uri="{FF2B5EF4-FFF2-40B4-BE49-F238E27FC236}">
                <a16:creationId xmlns:a16="http://schemas.microsoft.com/office/drawing/2014/main" id="{CB79B9F3-92E2-8C0F-87D9-FEBF7C932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686" y="3504233"/>
            <a:ext cx="1289933" cy="768901"/>
          </a:xfrm>
          <a:prstGeom prst="rect">
            <a:avLst/>
          </a:prstGeom>
        </p:spPr>
      </p:pic>
      <p:cxnSp>
        <p:nvCxnSpPr>
          <p:cNvPr id="107" name="Google Shape;412;p39">
            <a:extLst>
              <a:ext uri="{FF2B5EF4-FFF2-40B4-BE49-F238E27FC236}">
                <a16:creationId xmlns:a16="http://schemas.microsoft.com/office/drawing/2014/main" id="{02C0FC72-003B-231A-B30A-4CD251E7C448}"/>
              </a:ext>
            </a:extLst>
          </p:cNvPr>
          <p:cNvCxnSpPr/>
          <p:nvPr/>
        </p:nvCxnSpPr>
        <p:spPr>
          <a:xfrm rot="10800000">
            <a:off x="3213265" y="3504233"/>
            <a:ext cx="0" cy="6765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5792909B-FC70-B138-B8B3-DA6F18E9B22A}"/>
              </a:ext>
            </a:extLst>
          </p:cNvPr>
          <p:cNvSpPr txBox="1"/>
          <p:nvPr/>
        </p:nvSpPr>
        <p:spPr>
          <a:xfrm>
            <a:off x="4268433" y="3507771"/>
            <a:ext cx="1595876" cy="270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Clr>
                <a:schemeClr val="lt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1pPr>
            <a:lvl2pPr marL="9144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en-IN" sz="1400" b="1" dirty="0">
                <a:latin typeface="Century Gothic" panose="020B0502020202020204" pitchFamily="34" charset="0"/>
              </a:rPr>
              <a:t>Designed Over</a:t>
            </a:r>
          </a:p>
        </p:txBody>
      </p:sp>
      <p:sp>
        <p:nvSpPr>
          <p:cNvPr id="109" name="Google Shape;408;p39">
            <a:extLst>
              <a:ext uri="{FF2B5EF4-FFF2-40B4-BE49-F238E27FC236}">
                <a16:creationId xmlns:a16="http://schemas.microsoft.com/office/drawing/2014/main" id="{DEC0A594-CE21-1991-AFF3-34DE2A24BA43}"/>
              </a:ext>
            </a:extLst>
          </p:cNvPr>
          <p:cNvSpPr txBox="1">
            <a:spLocks/>
          </p:cNvSpPr>
          <p:nvPr/>
        </p:nvSpPr>
        <p:spPr>
          <a:xfrm>
            <a:off x="4281508" y="3644428"/>
            <a:ext cx="881710" cy="7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en" sz="4000" b="1" dirty="0">
                <a:solidFill>
                  <a:schemeClr val="accent6"/>
                </a:solidFill>
              </a:rPr>
              <a:t>50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E8FE19D-EC73-2939-ED67-CE6501BC3FD9}"/>
              </a:ext>
            </a:extLst>
          </p:cNvPr>
          <p:cNvSpPr txBox="1"/>
          <p:nvPr/>
        </p:nvSpPr>
        <p:spPr>
          <a:xfrm>
            <a:off x="4982598" y="3898743"/>
            <a:ext cx="982623" cy="270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Clr>
                <a:schemeClr val="lt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1pPr>
            <a:lvl2pPr marL="9144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en-GB" sz="1600" b="1" dirty="0">
                <a:latin typeface="Century Gothic" panose="020B0502020202020204" pitchFamily="34" charset="0"/>
              </a:rPr>
              <a:t>M </a:t>
            </a:r>
            <a:r>
              <a:rPr lang="en-IN" sz="1600" b="1" dirty="0" err="1">
                <a:latin typeface="Century Gothic" panose="020B0502020202020204" pitchFamily="34" charset="0"/>
              </a:rPr>
              <a:t>Sq.Ft</a:t>
            </a:r>
            <a:r>
              <a:rPr lang="en-IN" sz="1600" b="1" dirty="0"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111" name="Picture 110" descr="A butterfly drawn in a line&#10;&#10;Description automatically generated">
            <a:extLst>
              <a:ext uri="{FF2B5EF4-FFF2-40B4-BE49-F238E27FC236}">
                <a16:creationId xmlns:a16="http://schemas.microsoft.com/office/drawing/2014/main" id="{A08DB6EB-331B-E53F-7614-C80AF2224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6363" y="3507771"/>
            <a:ext cx="1289933" cy="768901"/>
          </a:xfrm>
          <a:prstGeom prst="rect">
            <a:avLst/>
          </a:prstGeom>
        </p:spPr>
      </p:pic>
      <p:cxnSp>
        <p:nvCxnSpPr>
          <p:cNvPr id="112" name="Google Shape;412;p39">
            <a:extLst>
              <a:ext uri="{FF2B5EF4-FFF2-40B4-BE49-F238E27FC236}">
                <a16:creationId xmlns:a16="http://schemas.microsoft.com/office/drawing/2014/main" id="{5BAC49DC-9244-D016-F548-723532042B62}"/>
              </a:ext>
            </a:extLst>
          </p:cNvPr>
          <p:cNvCxnSpPr/>
          <p:nvPr/>
        </p:nvCxnSpPr>
        <p:spPr>
          <a:xfrm rot="10800000">
            <a:off x="5874942" y="3507771"/>
            <a:ext cx="0" cy="6765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2B4AE4E5-FC19-A437-DE72-30067707A2C7}"/>
              </a:ext>
            </a:extLst>
          </p:cNvPr>
          <p:cNvSpPr txBox="1"/>
          <p:nvPr/>
        </p:nvSpPr>
        <p:spPr>
          <a:xfrm>
            <a:off x="6937211" y="3507774"/>
            <a:ext cx="1595876" cy="270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Clr>
                <a:schemeClr val="lt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1pPr>
            <a:lvl2pPr marL="9144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en-IN" sz="1400" b="1" dirty="0">
                <a:latin typeface="Century Gothic" panose="020B0502020202020204" pitchFamily="34" charset="0"/>
              </a:rPr>
              <a:t>In Progress Over</a:t>
            </a:r>
          </a:p>
        </p:txBody>
      </p:sp>
      <p:sp>
        <p:nvSpPr>
          <p:cNvPr id="114" name="Google Shape;408;p39">
            <a:extLst>
              <a:ext uri="{FF2B5EF4-FFF2-40B4-BE49-F238E27FC236}">
                <a16:creationId xmlns:a16="http://schemas.microsoft.com/office/drawing/2014/main" id="{FBC828C9-3B50-D212-067D-0FEF3F03271C}"/>
              </a:ext>
            </a:extLst>
          </p:cNvPr>
          <p:cNvSpPr txBox="1">
            <a:spLocks/>
          </p:cNvSpPr>
          <p:nvPr/>
        </p:nvSpPr>
        <p:spPr>
          <a:xfrm>
            <a:off x="6946374" y="3635530"/>
            <a:ext cx="881710" cy="7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2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en" sz="4000" b="1" dirty="0">
                <a:solidFill>
                  <a:schemeClr val="accent6"/>
                </a:solidFill>
              </a:rPr>
              <a:t>40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E9F1EBC-05CA-4E83-CE5E-E74C9F0E29BA}"/>
              </a:ext>
            </a:extLst>
          </p:cNvPr>
          <p:cNvSpPr txBox="1"/>
          <p:nvPr/>
        </p:nvSpPr>
        <p:spPr>
          <a:xfrm>
            <a:off x="7651376" y="3898746"/>
            <a:ext cx="971629" cy="270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Clr>
                <a:schemeClr val="lt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1pPr>
            <a:lvl2pPr marL="9144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indent="-304800" algn="ctr"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en-IN" sz="1600" b="1" dirty="0">
                <a:latin typeface="Century Gothic" panose="020B0502020202020204" pitchFamily="34" charset="0"/>
              </a:rPr>
              <a:t>M </a:t>
            </a:r>
            <a:r>
              <a:rPr lang="en-IN" sz="1600" b="1" dirty="0" err="1">
                <a:latin typeface="Century Gothic" panose="020B0502020202020204" pitchFamily="34" charset="0"/>
              </a:rPr>
              <a:t>Sq.Ft</a:t>
            </a:r>
            <a:r>
              <a:rPr lang="en-IN" sz="1600" b="1" dirty="0"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116" name="Picture 115" descr="A butterfly drawn in a line&#10;&#10;Description automatically generated">
            <a:extLst>
              <a:ext uri="{FF2B5EF4-FFF2-40B4-BE49-F238E27FC236}">
                <a16:creationId xmlns:a16="http://schemas.microsoft.com/office/drawing/2014/main" id="{356FE443-9E4F-5EBE-F714-6956CB0A1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5141" y="3507774"/>
            <a:ext cx="1289933" cy="768901"/>
          </a:xfrm>
          <a:prstGeom prst="rect">
            <a:avLst/>
          </a:prstGeom>
        </p:spPr>
      </p:pic>
      <p:pic>
        <p:nvPicPr>
          <p:cNvPr id="2" name="Picture 1" descr="A yellow butterfly with black text&#10;&#10;Description automatically generated">
            <a:extLst>
              <a:ext uri="{FF2B5EF4-FFF2-40B4-BE49-F238E27FC236}">
                <a16:creationId xmlns:a16="http://schemas.microsoft.com/office/drawing/2014/main" id="{58FB7EC7-DB90-351B-B30B-EF6439E77E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6533" y="364278"/>
            <a:ext cx="1156472" cy="4037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1B12023A-C4FA-1601-40DD-08BC35A2F4DF}"/>
              </a:ext>
            </a:extLst>
          </p:cNvPr>
          <p:cNvSpPr>
            <a:spLocks/>
          </p:cNvSpPr>
          <p:nvPr/>
        </p:nvSpPr>
        <p:spPr bwMode="auto">
          <a:xfrm rot="5400000">
            <a:off x="6834616" y="2669363"/>
            <a:ext cx="2160000" cy="230893"/>
          </a:xfrm>
          <a:custGeom>
            <a:avLst/>
            <a:gdLst>
              <a:gd name="T0" fmla="*/ 3506 w 3556"/>
              <a:gd name="T1" fmla="*/ 0 h 100"/>
              <a:gd name="T2" fmla="*/ 50 w 3556"/>
              <a:gd name="T3" fmla="*/ 0 h 100"/>
              <a:gd name="T4" fmla="*/ 0 w 3556"/>
              <a:gd name="T5" fmla="*/ 50 h 100"/>
              <a:gd name="T6" fmla="*/ 50 w 3556"/>
              <a:gd name="T7" fmla="*/ 100 h 100"/>
              <a:gd name="T8" fmla="*/ 3506 w 3556"/>
              <a:gd name="T9" fmla="*/ 100 h 100"/>
              <a:gd name="T10" fmla="*/ 3556 w 3556"/>
              <a:gd name="T11" fmla="*/ 50 h 100"/>
              <a:gd name="T12" fmla="*/ 3506 w 3556"/>
              <a:gd name="T13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56" h="100">
                <a:moveTo>
                  <a:pt x="3506" y="0"/>
                </a:moveTo>
                <a:cubicBezTo>
                  <a:pt x="50" y="0"/>
                  <a:pt x="50" y="0"/>
                  <a:pt x="50" y="0"/>
                </a:cubicBezTo>
                <a:cubicBezTo>
                  <a:pt x="23" y="0"/>
                  <a:pt x="0" y="22"/>
                  <a:pt x="0" y="50"/>
                </a:cubicBezTo>
                <a:cubicBezTo>
                  <a:pt x="0" y="78"/>
                  <a:pt x="23" y="100"/>
                  <a:pt x="50" y="100"/>
                </a:cubicBezTo>
                <a:cubicBezTo>
                  <a:pt x="3506" y="100"/>
                  <a:pt x="3506" y="100"/>
                  <a:pt x="3506" y="100"/>
                </a:cubicBezTo>
                <a:cubicBezTo>
                  <a:pt x="3534" y="100"/>
                  <a:pt x="3556" y="78"/>
                  <a:pt x="3556" y="50"/>
                </a:cubicBezTo>
                <a:cubicBezTo>
                  <a:pt x="3556" y="22"/>
                  <a:pt x="3534" y="0"/>
                  <a:pt x="3506" y="0"/>
                </a:cubicBezTo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buClrTx/>
              <a:defRPr/>
            </a:pPr>
            <a:endParaRPr lang="en-US" sz="675" b="1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500CCBE-C358-BF0B-75A4-0039BC86177A}"/>
              </a:ext>
            </a:extLst>
          </p:cNvPr>
          <p:cNvGrpSpPr/>
          <p:nvPr/>
        </p:nvGrpSpPr>
        <p:grpSpPr>
          <a:xfrm>
            <a:off x="944134" y="1697609"/>
            <a:ext cx="7106016" cy="230400"/>
            <a:chOff x="534988" y="2809898"/>
            <a:chExt cx="8034246" cy="228600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06A12596-766A-63D9-80A2-44C93B555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988" y="2809898"/>
              <a:ext cx="8034246" cy="228600"/>
            </a:xfrm>
            <a:custGeom>
              <a:avLst/>
              <a:gdLst>
                <a:gd name="T0" fmla="*/ 3506 w 3556"/>
                <a:gd name="T1" fmla="*/ 0 h 100"/>
                <a:gd name="T2" fmla="*/ 50 w 3556"/>
                <a:gd name="T3" fmla="*/ 0 h 100"/>
                <a:gd name="T4" fmla="*/ 0 w 3556"/>
                <a:gd name="T5" fmla="*/ 50 h 100"/>
                <a:gd name="T6" fmla="*/ 50 w 3556"/>
                <a:gd name="T7" fmla="*/ 100 h 100"/>
                <a:gd name="T8" fmla="*/ 3506 w 3556"/>
                <a:gd name="T9" fmla="*/ 100 h 100"/>
                <a:gd name="T10" fmla="*/ 3556 w 3556"/>
                <a:gd name="T11" fmla="*/ 50 h 100"/>
                <a:gd name="T12" fmla="*/ 3506 w 3556"/>
                <a:gd name="T1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56" h="100">
                  <a:moveTo>
                    <a:pt x="3506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23" y="0"/>
                    <a:pt x="0" y="22"/>
                    <a:pt x="0" y="50"/>
                  </a:cubicBezTo>
                  <a:cubicBezTo>
                    <a:pt x="0" y="78"/>
                    <a:pt x="23" y="100"/>
                    <a:pt x="50" y="100"/>
                  </a:cubicBezTo>
                  <a:cubicBezTo>
                    <a:pt x="3506" y="100"/>
                    <a:pt x="3506" y="100"/>
                    <a:pt x="3506" y="100"/>
                  </a:cubicBezTo>
                  <a:cubicBezTo>
                    <a:pt x="3534" y="100"/>
                    <a:pt x="3556" y="78"/>
                    <a:pt x="3556" y="50"/>
                  </a:cubicBezTo>
                  <a:cubicBezTo>
                    <a:pt x="3556" y="22"/>
                    <a:pt x="3534" y="0"/>
                    <a:pt x="3506" y="0"/>
                  </a:cubicBezTo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675" b="1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960710B-553F-2881-1FB2-B9D01E8F0807}"/>
                </a:ext>
              </a:extLst>
            </p:cNvPr>
            <p:cNvCxnSpPr>
              <a:cxnSpLocks/>
            </p:cNvCxnSpPr>
            <p:nvPr/>
          </p:nvCxnSpPr>
          <p:spPr>
            <a:xfrm>
              <a:off x="647700" y="2924200"/>
              <a:ext cx="723195" cy="0"/>
            </a:xfrm>
            <a:prstGeom prst="line">
              <a:avLst/>
            </a:prstGeom>
            <a:noFill/>
            <a:ln w="333375" cap="rnd">
              <a:solidFill>
                <a:srgbClr val="C49B4B"/>
              </a:solidFill>
              <a:prstDash val="solid"/>
              <a:miter lim="800000"/>
              <a:headEnd/>
              <a:tailEnd/>
            </a:ln>
          </p:spPr>
        </p:cxn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0102CCD4-7134-0AEC-93BB-A7368A61B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208" y="2809898"/>
              <a:ext cx="907406" cy="214933"/>
            </a:xfrm>
            <a:custGeom>
              <a:avLst/>
              <a:gdLst>
                <a:gd name="T0" fmla="*/ 652 w 702"/>
                <a:gd name="T1" fmla="*/ 0 h 100"/>
                <a:gd name="T2" fmla="*/ 50 w 702"/>
                <a:gd name="T3" fmla="*/ 0 h 100"/>
                <a:gd name="T4" fmla="*/ 0 w 702"/>
                <a:gd name="T5" fmla="*/ 50 h 100"/>
                <a:gd name="T6" fmla="*/ 50 w 702"/>
                <a:gd name="T7" fmla="*/ 100 h 100"/>
                <a:gd name="T8" fmla="*/ 652 w 702"/>
                <a:gd name="T9" fmla="*/ 100 h 100"/>
                <a:gd name="T10" fmla="*/ 702 w 702"/>
                <a:gd name="T11" fmla="*/ 50 h 100"/>
                <a:gd name="T12" fmla="*/ 652 w 702"/>
                <a:gd name="T1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2" h="100">
                  <a:moveTo>
                    <a:pt x="652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23" y="0"/>
                    <a:pt x="0" y="22"/>
                    <a:pt x="0" y="50"/>
                  </a:cubicBezTo>
                  <a:cubicBezTo>
                    <a:pt x="0" y="77"/>
                    <a:pt x="23" y="100"/>
                    <a:pt x="50" y="100"/>
                  </a:cubicBezTo>
                  <a:cubicBezTo>
                    <a:pt x="652" y="100"/>
                    <a:pt x="652" y="100"/>
                    <a:pt x="652" y="100"/>
                  </a:cubicBezTo>
                  <a:cubicBezTo>
                    <a:pt x="679" y="100"/>
                    <a:pt x="702" y="77"/>
                    <a:pt x="702" y="50"/>
                  </a:cubicBezTo>
                  <a:cubicBezTo>
                    <a:pt x="702" y="22"/>
                    <a:pt x="679" y="0"/>
                    <a:pt x="652" y="0"/>
                  </a:cubicBezTo>
                </a:path>
              </a:pathLst>
            </a:custGeom>
            <a:noFill/>
            <a:ln>
              <a:noFill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 defTabSz="685800">
                <a:buClrTx/>
                <a:defRPr/>
              </a:pPr>
              <a:r>
                <a:rPr lang="en-US" sz="1050" b="1" kern="1200" dirty="0">
                  <a:solidFill>
                    <a:prstClr val="white"/>
                  </a:solidFill>
                  <a:latin typeface="Century Gothic" panose="020B0502020202020204" pitchFamily="34" charset="0"/>
                  <a:ea typeface="+mn-ea"/>
                  <a:cs typeface="+mn-cs"/>
                </a:rPr>
                <a:t>2017</a:t>
              </a:r>
            </a:p>
          </p:txBody>
        </p:sp>
      </p:grpSp>
      <p:sp>
        <p:nvSpPr>
          <p:cNvPr id="2" name="CuadroTexto 238">
            <a:extLst>
              <a:ext uri="{FF2B5EF4-FFF2-40B4-BE49-F238E27FC236}">
                <a16:creationId xmlns:a16="http://schemas.microsoft.com/office/drawing/2014/main" id="{2A5B8869-3051-487A-E4DF-687061574740}"/>
              </a:ext>
            </a:extLst>
          </p:cNvPr>
          <p:cNvSpPr txBox="1"/>
          <p:nvPr/>
        </p:nvSpPr>
        <p:spPr>
          <a:xfrm>
            <a:off x="467040" y="257411"/>
            <a:ext cx="559480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chemeClr val="dk1"/>
              </a:buClr>
              <a:buSzPts val="3600"/>
              <a:buFont typeface="Libre Caslon Text"/>
              <a:buNone/>
              <a:defRPr sz="3200" b="1">
                <a:solidFill>
                  <a:schemeClr val="dk1"/>
                </a:solidFill>
                <a:latin typeface="Century Gothic" panose="020B0502020202020204" pitchFamily="34" charset="0"/>
                <a:ea typeface="Libre Caslon Text"/>
                <a:cs typeface="Libre Caslon Text"/>
                <a:sym typeface="Libre Caslon Text"/>
              </a:defRPr>
            </a:lvl1pPr>
            <a:lvl2pPr algn="ctr">
              <a:buClr>
                <a:schemeClr val="dk1"/>
              </a:buClr>
              <a:buSzPts val="3600"/>
              <a:buFont typeface="Libre Caslon Text"/>
              <a:buNone/>
              <a:defRPr sz="36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2pPr>
            <a:lvl3pPr algn="ctr">
              <a:buClr>
                <a:schemeClr val="dk1"/>
              </a:buClr>
              <a:buSzPts val="3600"/>
              <a:buFont typeface="Libre Caslon Text"/>
              <a:buNone/>
              <a:defRPr sz="36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3pPr>
            <a:lvl4pPr algn="ctr">
              <a:buClr>
                <a:schemeClr val="dk1"/>
              </a:buClr>
              <a:buSzPts val="3600"/>
              <a:buFont typeface="Libre Caslon Text"/>
              <a:buNone/>
              <a:defRPr sz="36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4pPr>
            <a:lvl5pPr algn="ctr">
              <a:buClr>
                <a:schemeClr val="dk1"/>
              </a:buClr>
              <a:buSzPts val="3600"/>
              <a:buFont typeface="Libre Caslon Text"/>
              <a:buNone/>
              <a:defRPr sz="36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5pPr>
            <a:lvl6pPr algn="ctr">
              <a:buClr>
                <a:schemeClr val="dk1"/>
              </a:buClr>
              <a:buSzPts val="3600"/>
              <a:buFont typeface="Libre Caslon Text"/>
              <a:buNone/>
              <a:defRPr sz="36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6pPr>
            <a:lvl7pPr algn="ctr">
              <a:buClr>
                <a:schemeClr val="dk1"/>
              </a:buClr>
              <a:buSzPts val="3600"/>
              <a:buFont typeface="Libre Caslon Text"/>
              <a:buNone/>
              <a:defRPr sz="36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7pPr>
            <a:lvl8pPr algn="ctr">
              <a:buClr>
                <a:schemeClr val="dk1"/>
              </a:buClr>
              <a:buSzPts val="3600"/>
              <a:buFont typeface="Libre Caslon Text"/>
              <a:buNone/>
              <a:defRPr sz="36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8pPr>
            <a:lvl9pPr algn="ctr">
              <a:buClr>
                <a:schemeClr val="dk1"/>
              </a:buClr>
              <a:buSzPts val="3600"/>
              <a:buFont typeface="Libre Caslon Text"/>
              <a:buNone/>
              <a:defRPr sz="3600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9pPr>
          </a:lstStyle>
          <a:p>
            <a:r>
              <a:rPr lang="en-US" dirty="0"/>
              <a:t>TIMELINE</a:t>
            </a: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ED2BF7F8-EF1F-C181-29C5-7BD650FE6F02}"/>
              </a:ext>
            </a:extLst>
          </p:cNvPr>
          <p:cNvSpPr>
            <a:spLocks/>
          </p:cNvSpPr>
          <p:nvPr/>
        </p:nvSpPr>
        <p:spPr bwMode="auto">
          <a:xfrm>
            <a:off x="4786558" y="3615867"/>
            <a:ext cx="3240000" cy="230400"/>
          </a:xfrm>
          <a:custGeom>
            <a:avLst/>
            <a:gdLst>
              <a:gd name="T0" fmla="*/ 3506 w 3556"/>
              <a:gd name="T1" fmla="*/ 0 h 100"/>
              <a:gd name="T2" fmla="*/ 50 w 3556"/>
              <a:gd name="T3" fmla="*/ 0 h 100"/>
              <a:gd name="T4" fmla="*/ 0 w 3556"/>
              <a:gd name="T5" fmla="*/ 50 h 100"/>
              <a:gd name="T6" fmla="*/ 50 w 3556"/>
              <a:gd name="T7" fmla="*/ 100 h 100"/>
              <a:gd name="T8" fmla="*/ 3506 w 3556"/>
              <a:gd name="T9" fmla="*/ 100 h 100"/>
              <a:gd name="T10" fmla="*/ 3556 w 3556"/>
              <a:gd name="T11" fmla="*/ 50 h 100"/>
              <a:gd name="T12" fmla="*/ 3506 w 3556"/>
              <a:gd name="T13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56" h="100">
                <a:moveTo>
                  <a:pt x="3506" y="0"/>
                </a:moveTo>
                <a:cubicBezTo>
                  <a:pt x="50" y="0"/>
                  <a:pt x="50" y="0"/>
                  <a:pt x="50" y="0"/>
                </a:cubicBezTo>
                <a:cubicBezTo>
                  <a:pt x="23" y="0"/>
                  <a:pt x="0" y="22"/>
                  <a:pt x="0" y="50"/>
                </a:cubicBezTo>
                <a:cubicBezTo>
                  <a:pt x="0" y="78"/>
                  <a:pt x="23" y="100"/>
                  <a:pt x="50" y="100"/>
                </a:cubicBezTo>
                <a:cubicBezTo>
                  <a:pt x="3506" y="100"/>
                  <a:pt x="3506" y="100"/>
                  <a:pt x="3506" y="100"/>
                </a:cubicBezTo>
                <a:cubicBezTo>
                  <a:pt x="3534" y="100"/>
                  <a:pt x="3556" y="78"/>
                  <a:pt x="3556" y="50"/>
                </a:cubicBezTo>
                <a:cubicBezTo>
                  <a:pt x="3556" y="22"/>
                  <a:pt x="3534" y="0"/>
                  <a:pt x="3506" y="0"/>
                </a:cubicBezTo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buClrTx/>
              <a:defRPr/>
            </a:pPr>
            <a:endParaRPr lang="en-US" sz="675" b="1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reeform 6">
            <a:extLst>
              <a:ext uri="{FF2B5EF4-FFF2-40B4-BE49-F238E27FC236}">
                <a16:creationId xmlns:a16="http://schemas.microsoft.com/office/drawing/2014/main" id="{EE3FBBF9-7EB7-F7EA-B1BE-F73FA82C1B96}"/>
              </a:ext>
            </a:extLst>
          </p:cNvPr>
          <p:cNvSpPr>
            <a:spLocks/>
          </p:cNvSpPr>
          <p:nvPr/>
        </p:nvSpPr>
        <p:spPr bwMode="auto">
          <a:xfrm>
            <a:off x="1846394" y="1705753"/>
            <a:ext cx="900000" cy="216000"/>
          </a:xfrm>
          <a:custGeom>
            <a:avLst/>
            <a:gdLst>
              <a:gd name="T0" fmla="*/ 652 w 702"/>
              <a:gd name="T1" fmla="*/ 0 h 100"/>
              <a:gd name="T2" fmla="*/ 50 w 702"/>
              <a:gd name="T3" fmla="*/ 0 h 100"/>
              <a:gd name="T4" fmla="*/ 0 w 702"/>
              <a:gd name="T5" fmla="*/ 50 h 100"/>
              <a:gd name="T6" fmla="*/ 50 w 702"/>
              <a:gd name="T7" fmla="*/ 100 h 100"/>
              <a:gd name="T8" fmla="*/ 652 w 702"/>
              <a:gd name="T9" fmla="*/ 100 h 100"/>
              <a:gd name="T10" fmla="*/ 702 w 702"/>
              <a:gd name="T11" fmla="*/ 50 h 100"/>
              <a:gd name="T12" fmla="*/ 652 w 702"/>
              <a:gd name="T13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2" h="100">
                <a:moveTo>
                  <a:pt x="652" y="0"/>
                </a:moveTo>
                <a:cubicBezTo>
                  <a:pt x="50" y="0"/>
                  <a:pt x="50" y="0"/>
                  <a:pt x="50" y="0"/>
                </a:cubicBezTo>
                <a:cubicBezTo>
                  <a:pt x="23" y="0"/>
                  <a:pt x="0" y="22"/>
                  <a:pt x="0" y="50"/>
                </a:cubicBezTo>
                <a:cubicBezTo>
                  <a:pt x="0" y="77"/>
                  <a:pt x="23" y="100"/>
                  <a:pt x="50" y="100"/>
                </a:cubicBezTo>
                <a:cubicBezTo>
                  <a:pt x="652" y="100"/>
                  <a:pt x="652" y="100"/>
                  <a:pt x="652" y="100"/>
                </a:cubicBezTo>
                <a:cubicBezTo>
                  <a:pt x="679" y="100"/>
                  <a:pt x="702" y="77"/>
                  <a:pt x="702" y="50"/>
                </a:cubicBezTo>
                <a:cubicBezTo>
                  <a:pt x="702" y="22"/>
                  <a:pt x="679" y="0"/>
                  <a:pt x="652" y="0"/>
                </a:cubicBezTo>
              </a:path>
            </a:pathLst>
          </a:custGeom>
          <a:noFill/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>
              <a:buClrTx/>
              <a:defRPr/>
            </a:pPr>
            <a:r>
              <a:rPr lang="en-US" sz="1050" b="1" kern="1200" dirty="0">
                <a:solidFill>
                  <a:srgbClr val="C49B4B"/>
                </a:solidFill>
                <a:latin typeface="Century Gothic" panose="020B0502020202020204" pitchFamily="34" charset="0"/>
                <a:ea typeface="+mn-ea"/>
                <a:cs typeface="+mn-cs"/>
              </a:rPr>
              <a:t>2018</a:t>
            </a:r>
          </a:p>
        </p:txBody>
      </p:sp>
      <p:sp>
        <p:nvSpPr>
          <p:cNvPr id="41" name="Freeform 6">
            <a:extLst>
              <a:ext uri="{FF2B5EF4-FFF2-40B4-BE49-F238E27FC236}">
                <a16:creationId xmlns:a16="http://schemas.microsoft.com/office/drawing/2014/main" id="{D76409AB-62C7-6AAE-113D-4CA2351D6984}"/>
              </a:ext>
            </a:extLst>
          </p:cNvPr>
          <p:cNvSpPr>
            <a:spLocks/>
          </p:cNvSpPr>
          <p:nvPr/>
        </p:nvSpPr>
        <p:spPr bwMode="auto">
          <a:xfrm>
            <a:off x="2575821" y="1709664"/>
            <a:ext cx="900000" cy="216000"/>
          </a:xfrm>
          <a:custGeom>
            <a:avLst/>
            <a:gdLst>
              <a:gd name="T0" fmla="*/ 652 w 702"/>
              <a:gd name="T1" fmla="*/ 0 h 100"/>
              <a:gd name="T2" fmla="*/ 50 w 702"/>
              <a:gd name="T3" fmla="*/ 0 h 100"/>
              <a:gd name="T4" fmla="*/ 0 w 702"/>
              <a:gd name="T5" fmla="*/ 50 h 100"/>
              <a:gd name="T6" fmla="*/ 50 w 702"/>
              <a:gd name="T7" fmla="*/ 100 h 100"/>
              <a:gd name="T8" fmla="*/ 652 w 702"/>
              <a:gd name="T9" fmla="*/ 100 h 100"/>
              <a:gd name="T10" fmla="*/ 702 w 702"/>
              <a:gd name="T11" fmla="*/ 50 h 100"/>
              <a:gd name="T12" fmla="*/ 652 w 702"/>
              <a:gd name="T13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2" h="100">
                <a:moveTo>
                  <a:pt x="652" y="0"/>
                </a:moveTo>
                <a:cubicBezTo>
                  <a:pt x="50" y="0"/>
                  <a:pt x="50" y="0"/>
                  <a:pt x="50" y="0"/>
                </a:cubicBezTo>
                <a:cubicBezTo>
                  <a:pt x="23" y="0"/>
                  <a:pt x="0" y="22"/>
                  <a:pt x="0" y="50"/>
                </a:cubicBezTo>
                <a:cubicBezTo>
                  <a:pt x="0" y="77"/>
                  <a:pt x="23" y="100"/>
                  <a:pt x="50" y="100"/>
                </a:cubicBezTo>
                <a:cubicBezTo>
                  <a:pt x="652" y="100"/>
                  <a:pt x="652" y="100"/>
                  <a:pt x="652" y="100"/>
                </a:cubicBezTo>
                <a:cubicBezTo>
                  <a:pt x="679" y="100"/>
                  <a:pt x="702" y="77"/>
                  <a:pt x="702" y="50"/>
                </a:cubicBezTo>
                <a:cubicBezTo>
                  <a:pt x="702" y="22"/>
                  <a:pt x="679" y="0"/>
                  <a:pt x="652" y="0"/>
                </a:cubicBezTo>
              </a:path>
            </a:pathLst>
          </a:custGeom>
          <a:noFill/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>
              <a:buClrTx/>
              <a:defRPr/>
            </a:pPr>
            <a:r>
              <a:rPr lang="en-US" sz="1050" b="1" kern="1200" dirty="0">
                <a:solidFill>
                  <a:srgbClr val="C49B4B"/>
                </a:solidFill>
                <a:latin typeface="Century Gothic" panose="020B0502020202020204" pitchFamily="34" charset="0"/>
                <a:ea typeface="+mn-ea"/>
                <a:cs typeface="+mn-cs"/>
              </a:rPr>
              <a:t>2019</a:t>
            </a:r>
          </a:p>
        </p:txBody>
      </p:sp>
      <p:sp>
        <p:nvSpPr>
          <p:cNvPr id="42" name="Freeform 6">
            <a:extLst>
              <a:ext uri="{FF2B5EF4-FFF2-40B4-BE49-F238E27FC236}">
                <a16:creationId xmlns:a16="http://schemas.microsoft.com/office/drawing/2014/main" id="{2E9B5E62-C039-1690-98F5-60F30D708207}"/>
              </a:ext>
            </a:extLst>
          </p:cNvPr>
          <p:cNvSpPr>
            <a:spLocks/>
          </p:cNvSpPr>
          <p:nvPr/>
        </p:nvSpPr>
        <p:spPr bwMode="auto">
          <a:xfrm>
            <a:off x="3330234" y="1709664"/>
            <a:ext cx="900000" cy="216000"/>
          </a:xfrm>
          <a:custGeom>
            <a:avLst/>
            <a:gdLst>
              <a:gd name="T0" fmla="*/ 652 w 702"/>
              <a:gd name="T1" fmla="*/ 0 h 100"/>
              <a:gd name="T2" fmla="*/ 50 w 702"/>
              <a:gd name="T3" fmla="*/ 0 h 100"/>
              <a:gd name="T4" fmla="*/ 0 w 702"/>
              <a:gd name="T5" fmla="*/ 50 h 100"/>
              <a:gd name="T6" fmla="*/ 50 w 702"/>
              <a:gd name="T7" fmla="*/ 100 h 100"/>
              <a:gd name="T8" fmla="*/ 652 w 702"/>
              <a:gd name="T9" fmla="*/ 100 h 100"/>
              <a:gd name="T10" fmla="*/ 702 w 702"/>
              <a:gd name="T11" fmla="*/ 50 h 100"/>
              <a:gd name="T12" fmla="*/ 652 w 702"/>
              <a:gd name="T13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2" h="100">
                <a:moveTo>
                  <a:pt x="652" y="0"/>
                </a:moveTo>
                <a:cubicBezTo>
                  <a:pt x="50" y="0"/>
                  <a:pt x="50" y="0"/>
                  <a:pt x="50" y="0"/>
                </a:cubicBezTo>
                <a:cubicBezTo>
                  <a:pt x="23" y="0"/>
                  <a:pt x="0" y="22"/>
                  <a:pt x="0" y="50"/>
                </a:cubicBezTo>
                <a:cubicBezTo>
                  <a:pt x="0" y="77"/>
                  <a:pt x="23" y="100"/>
                  <a:pt x="50" y="100"/>
                </a:cubicBezTo>
                <a:cubicBezTo>
                  <a:pt x="652" y="100"/>
                  <a:pt x="652" y="100"/>
                  <a:pt x="652" y="100"/>
                </a:cubicBezTo>
                <a:cubicBezTo>
                  <a:pt x="679" y="100"/>
                  <a:pt x="702" y="77"/>
                  <a:pt x="702" y="50"/>
                </a:cubicBezTo>
                <a:cubicBezTo>
                  <a:pt x="702" y="22"/>
                  <a:pt x="679" y="0"/>
                  <a:pt x="652" y="0"/>
                </a:cubicBezTo>
              </a:path>
            </a:pathLst>
          </a:custGeom>
          <a:noFill/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>
              <a:buClrTx/>
              <a:defRPr/>
            </a:pPr>
            <a:r>
              <a:rPr lang="en-US" sz="1050" b="1" kern="1200" dirty="0">
                <a:solidFill>
                  <a:srgbClr val="C49B4B"/>
                </a:solidFill>
                <a:latin typeface="Century Gothic" panose="020B0502020202020204" pitchFamily="34" charset="0"/>
                <a:ea typeface="+mn-ea"/>
                <a:cs typeface="+mn-cs"/>
              </a:rPr>
              <a:t>2019</a:t>
            </a:r>
          </a:p>
        </p:txBody>
      </p:sp>
      <p:sp>
        <p:nvSpPr>
          <p:cNvPr id="43" name="Freeform 6">
            <a:extLst>
              <a:ext uri="{FF2B5EF4-FFF2-40B4-BE49-F238E27FC236}">
                <a16:creationId xmlns:a16="http://schemas.microsoft.com/office/drawing/2014/main" id="{CF454934-364D-EE73-B137-518868EFA62A}"/>
              </a:ext>
            </a:extLst>
          </p:cNvPr>
          <p:cNvSpPr>
            <a:spLocks/>
          </p:cNvSpPr>
          <p:nvPr/>
        </p:nvSpPr>
        <p:spPr bwMode="auto">
          <a:xfrm>
            <a:off x="4033284" y="1703901"/>
            <a:ext cx="900000" cy="216000"/>
          </a:xfrm>
          <a:custGeom>
            <a:avLst/>
            <a:gdLst>
              <a:gd name="T0" fmla="*/ 652 w 702"/>
              <a:gd name="T1" fmla="*/ 0 h 100"/>
              <a:gd name="T2" fmla="*/ 50 w 702"/>
              <a:gd name="T3" fmla="*/ 0 h 100"/>
              <a:gd name="T4" fmla="*/ 0 w 702"/>
              <a:gd name="T5" fmla="*/ 50 h 100"/>
              <a:gd name="T6" fmla="*/ 50 w 702"/>
              <a:gd name="T7" fmla="*/ 100 h 100"/>
              <a:gd name="T8" fmla="*/ 652 w 702"/>
              <a:gd name="T9" fmla="*/ 100 h 100"/>
              <a:gd name="T10" fmla="*/ 702 w 702"/>
              <a:gd name="T11" fmla="*/ 50 h 100"/>
              <a:gd name="T12" fmla="*/ 652 w 702"/>
              <a:gd name="T13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2" h="100">
                <a:moveTo>
                  <a:pt x="652" y="0"/>
                </a:moveTo>
                <a:cubicBezTo>
                  <a:pt x="50" y="0"/>
                  <a:pt x="50" y="0"/>
                  <a:pt x="50" y="0"/>
                </a:cubicBezTo>
                <a:cubicBezTo>
                  <a:pt x="23" y="0"/>
                  <a:pt x="0" y="22"/>
                  <a:pt x="0" y="50"/>
                </a:cubicBezTo>
                <a:cubicBezTo>
                  <a:pt x="0" y="77"/>
                  <a:pt x="23" y="100"/>
                  <a:pt x="50" y="100"/>
                </a:cubicBezTo>
                <a:cubicBezTo>
                  <a:pt x="652" y="100"/>
                  <a:pt x="652" y="100"/>
                  <a:pt x="652" y="100"/>
                </a:cubicBezTo>
                <a:cubicBezTo>
                  <a:pt x="679" y="100"/>
                  <a:pt x="702" y="77"/>
                  <a:pt x="702" y="50"/>
                </a:cubicBezTo>
                <a:cubicBezTo>
                  <a:pt x="702" y="22"/>
                  <a:pt x="679" y="0"/>
                  <a:pt x="652" y="0"/>
                </a:cubicBezTo>
              </a:path>
            </a:pathLst>
          </a:custGeom>
          <a:noFill/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>
              <a:buClrTx/>
              <a:defRPr/>
            </a:pPr>
            <a:r>
              <a:rPr lang="en-US" sz="1050" b="1" kern="1200" dirty="0">
                <a:solidFill>
                  <a:srgbClr val="C49B4B"/>
                </a:solidFill>
                <a:latin typeface="Century Gothic" panose="020B0502020202020204" pitchFamily="34" charset="0"/>
                <a:ea typeface="+mn-ea"/>
                <a:cs typeface="+mn-cs"/>
              </a:rPr>
              <a:t>2021</a:t>
            </a:r>
          </a:p>
        </p:txBody>
      </p:sp>
      <p:sp>
        <p:nvSpPr>
          <p:cNvPr id="45" name="Freeform 6">
            <a:extLst>
              <a:ext uri="{FF2B5EF4-FFF2-40B4-BE49-F238E27FC236}">
                <a16:creationId xmlns:a16="http://schemas.microsoft.com/office/drawing/2014/main" id="{A2B2043E-C513-3E76-6175-081344D228CA}"/>
              </a:ext>
            </a:extLst>
          </p:cNvPr>
          <p:cNvSpPr>
            <a:spLocks/>
          </p:cNvSpPr>
          <p:nvPr/>
        </p:nvSpPr>
        <p:spPr bwMode="auto">
          <a:xfrm>
            <a:off x="4789223" y="1709039"/>
            <a:ext cx="900000" cy="216000"/>
          </a:xfrm>
          <a:custGeom>
            <a:avLst/>
            <a:gdLst>
              <a:gd name="T0" fmla="*/ 652 w 702"/>
              <a:gd name="T1" fmla="*/ 0 h 100"/>
              <a:gd name="T2" fmla="*/ 50 w 702"/>
              <a:gd name="T3" fmla="*/ 0 h 100"/>
              <a:gd name="T4" fmla="*/ 0 w 702"/>
              <a:gd name="T5" fmla="*/ 50 h 100"/>
              <a:gd name="T6" fmla="*/ 50 w 702"/>
              <a:gd name="T7" fmla="*/ 100 h 100"/>
              <a:gd name="T8" fmla="*/ 652 w 702"/>
              <a:gd name="T9" fmla="*/ 100 h 100"/>
              <a:gd name="T10" fmla="*/ 702 w 702"/>
              <a:gd name="T11" fmla="*/ 50 h 100"/>
              <a:gd name="T12" fmla="*/ 652 w 702"/>
              <a:gd name="T13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2" h="100">
                <a:moveTo>
                  <a:pt x="652" y="0"/>
                </a:moveTo>
                <a:cubicBezTo>
                  <a:pt x="50" y="0"/>
                  <a:pt x="50" y="0"/>
                  <a:pt x="50" y="0"/>
                </a:cubicBezTo>
                <a:cubicBezTo>
                  <a:pt x="23" y="0"/>
                  <a:pt x="0" y="22"/>
                  <a:pt x="0" y="50"/>
                </a:cubicBezTo>
                <a:cubicBezTo>
                  <a:pt x="0" y="77"/>
                  <a:pt x="23" y="100"/>
                  <a:pt x="50" y="100"/>
                </a:cubicBezTo>
                <a:cubicBezTo>
                  <a:pt x="652" y="100"/>
                  <a:pt x="652" y="100"/>
                  <a:pt x="652" y="100"/>
                </a:cubicBezTo>
                <a:cubicBezTo>
                  <a:pt x="679" y="100"/>
                  <a:pt x="702" y="77"/>
                  <a:pt x="702" y="50"/>
                </a:cubicBezTo>
                <a:cubicBezTo>
                  <a:pt x="702" y="22"/>
                  <a:pt x="679" y="0"/>
                  <a:pt x="652" y="0"/>
                </a:cubicBezTo>
              </a:path>
            </a:pathLst>
          </a:custGeom>
          <a:noFill/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>
              <a:buClrTx/>
              <a:defRPr/>
            </a:pPr>
            <a:r>
              <a:rPr lang="en-US" sz="1050" b="1" kern="1200" dirty="0">
                <a:solidFill>
                  <a:srgbClr val="C49B4B"/>
                </a:solidFill>
                <a:latin typeface="Century Gothic" panose="020B0502020202020204" pitchFamily="34" charset="0"/>
                <a:ea typeface="+mn-ea"/>
                <a:cs typeface="+mn-cs"/>
              </a:rPr>
              <a:t>2021</a:t>
            </a:r>
          </a:p>
        </p:txBody>
      </p:sp>
      <p:sp>
        <p:nvSpPr>
          <p:cNvPr id="64" name="Freeform 6">
            <a:extLst>
              <a:ext uri="{FF2B5EF4-FFF2-40B4-BE49-F238E27FC236}">
                <a16:creationId xmlns:a16="http://schemas.microsoft.com/office/drawing/2014/main" id="{07C6C94E-C18F-DDA9-4B78-4DB69B6F61DC}"/>
              </a:ext>
            </a:extLst>
          </p:cNvPr>
          <p:cNvSpPr>
            <a:spLocks/>
          </p:cNvSpPr>
          <p:nvPr/>
        </p:nvSpPr>
        <p:spPr bwMode="auto">
          <a:xfrm>
            <a:off x="5518152" y="1712292"/>
            <a:ext cx="900000" cy="216000"/>
          </a:xfrm>
          <a:custGeom>
            <a:avLst/>
            <a:gdLst>
              <a:gd name="T0" fmla="*/ 652 w 702"/>
              <a:gd name="T1" fmla="*/ 0 h 100"/>
              <a:gd name="T2" fmla="*/ 50 w 702"/>
              <a:gd name="T3" fmla="*/ 0 h 100"/>
              <a:gd name="T4" fmla="*/ 0 w 702"/>
              <a:gd name="T5" fmla="*/ 50 h 100"/>
              <a:gd name="T6" fmla="*/ 50 w 702"/>
              <a:gd name="T7" fmla="*/ 100 h 100"/>
              <a:gd name="T8" fmla="*/ 652 w 702"/>
              <a:gd name="T9" fmla="*/ 100 h 100"/>
              <a:gd name="T10" fmla="*/ 702 w 702"/>
              <a:gd name="T11" fmla="*/ 50 h 100"/>
              <a:gd name="T12" fmla="*/ 652 w 702"/>
              <a:gd name="T13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2" h="100">
                <a:moveTo>
                  <a:pt x="652" y="0"/>
                </a:moveTo>
                <a:cubicBezTo>
                  <a:pt x="50" y="0"/>
                  <a:pt x="50" y="0"/>
                  <a:pt x="50" y="0"/>
                </a:cubicBezTo>
                <a:cubicBezTo>
                  <a:pt x="23" y="0"/>
                  <a:pt x="0" y="22"/>
                  <a:pt x="0" y="50"/>
                </a:cubicBezTo>
                <a:cubicBezTo>
                  <a:pt x="0" y="77"/>
                  <a:pt x="23" y="100"/>
                  <a:pt x="50" y="100"/>
                </a:cubicBezTo>
                <a:cubicBezTo>
                  <a:pt x="652" y="100"/>
                  <a:pt x="652" y="100"/>
                  <a:pt x="652" y="100"/>
                </a:cubicBezTo>
                <a:cubicBezTo>
                  <a:pt x="679" y="100"/>
                  <a:pt x="702" y="77"/>
                  <a:pt x="702" y="50"/>
                </a:cubicBezTo>
                <a:cubicBezTo>
                  <a:pt x="702" y="22"/>
                  <a:pt x="679" y="0"/>
                  <a:pt x="652" y="0"/>
                </a:cubicBezTo>
              </a:path>
            </a:pathLst>
          </a:custGeom>
          <a:noFill/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>
              <a:buClrTx/>
              <a:defRPr/>
            </a:pPr>
            <a:r>
              <a:rPr lang="en-US" sz="1050" b="1" kern="1200" dirty="0">
                <a:solidFill>
                  <a:srgbClr val="C49B4B"/>
                </a:solidFill>
                <a:latin typeface="Century Gothic" panose="020B0502020202020204" pitchFamily="34" charset="0"/>
                <a:ea typeface="+mn-ea"/>
                <a:cs typeface="+mn-cs"/>
              </a:rPr>
              <a:t>2022</a:t>
            </a:r>
          </a:p>
        </p:txBody>
      </p:sp>
      <p:sp>
        <p:nvSpPr>
          <p:cNvPr id="67" name="Freeform 6">
            <a:extLst>
              <a:ext uri="{FF2B5EF4-FFF2-40B4-BE49-F238E27FC236}">
                <a16:creationId xmlns:a16="http://schemas.microsoft.com/office/drawing/2014/main" id="{3832C043-E8C2-D8E7-61FD-2326AD25D95C}"/>
              </a:ext>
            </a:extLst>
          </p:cNvPr>
          <p:cNvSpPr>
            <a:spLocks/>
          </p:cNvSpPr>
          <p:nvPr/>
        </p:nvSpPr>
        <p:spPr bwMode="auto">
          <a:xfrm>
            <a:off x="6350690" y="1704809"/>
            <a:ext cx="900000" cy="216000"/>
          </a:xfrm>
          <a:custGeom>
            <a:avLst/>
            <a:gdLst>
              <a:gd name="T0" fmla="*/ 652 w 702"/>
              <a:gd name="T1" fmla="*/ 0 h 100"/>
              <a:gd name="T2" fmla="*/ 50 w 702"/>
              <a:gd name="T3" fmla="*/ 0 h 100"/>
              <a:gd name="T4" fmla="*/ 0 w 702"/>
              <a:gd name="T5" fmla="*/ 50 h 100"/>
              <a:gd name="T6" fmla="*/ 50 w 702"/>
              <a:gd name="T7" fmla="*/ 100 h 100"/>
              <a:gd name="T8" fmla="*/ 652 w 702"/>
              <a:gd name="T9" fmla="*/ 100 h 100"/>
              <a:gd name="T10" fmla="*/ 702 w 702"/>
              <a:gd name="T11" fmla="*/ 50 h 100"/>
              <a:gd name="T12" fmla="*/ 652 w 702"/>
              <a:gd name="T13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2" h="100">
                <a:moveTo>
                  <a:pt x="652" y="0"/>
                </a:moveTo>
                <a:cubicBezTo>
                  <a:pt x="50" y="0"/>
                  <a:pt x="50" y="0"/>
                  <a:pt x="50" y="0"/>
                </a:cubicBezTo>
                <a:cubicBezTo>
                  <a:pt x="23" y="0"/>
                  <a:pt x="0" y="22"/>
                  <a:pt x="0" y="50"/>
                </a:cubicBezTo>
                <a:cubicBezTo>
                  <a:pt x="0" y="77"/>
                  <a:pt x="23" y="100"/>
                  <a:pt x="50" y="100"/>
                </a:cubicBezTo>
                <a:cubicBezTo>
                  <a:pt x="652" y="100"/>
                  <a:pt x="652" y="100"/>
                  <a:pt x="652" y="100"/>
                </a:cubicBezTo>
                <a:cubicBezTo>
                  <a:pt x="679" y="100"/>
                  <a:pt x="702" y="77"/>
                  <a:pt x="702" y="50"/>
                </a:cubicBezTo>
                <a:cubicBezTo>
                  <a:pt x="702" y="22"/>
                  <a:pt x="679" y="0"/>
                  <a:pt x="652" y="0"/>
                </a:cubicBezTo>
              </a:path>
            </a:pathLst>
          </a:custGeom>
          <a:noFill/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>
              <a:buClrTx/>
              <a:defRPr/>
            </a:pPr>
            <a:r>
              <a:rPr lang="en-US" sz="1050" b="1" kern="1200" dirty="0">
                <a:solidFill>
                  <a:srgbClr val="C49B4B"/>
                </a:solidFill>
                <a:latin typeface="Century Gothic" panose="020B0502020202020204" pitchFamily="34" charset="0"/>
                <a:ea typeface="+mn-ea"/>
                <a:cs typeface="+mn-cs"/>
              </a:rPr>
              <a:t>2022</a:t>
            </a:r>
          </a:p>
        </p:txBody>
      </p:sp>
      <p:sp>
        <p:nvSpPr>
          <p:cNvPr id="69" name="CuadroTexto 238">
            <a:extLst>
              <a:ext uri="{FF2B5EF4-FFF2-40B4-BE49-F238E27FC236}">
                <a16:creationId xmlns:a16="http://schemas.microsoft.com/office/drawing/2014/main" id="{3DE65E72-6569-0F78-8217-C971F587596D}"/>
              </a:ext>
            </a:extLst>
          </p:cNvPr>
          <p:cNvSpPr txBox="1"/>
          <p:nvPr/>
        </p:nvSpPr>
        <p:spPr>
          <a:xfrm>
            <a:off x="850894" y="1063927"/>
            <a:ext cx="107010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1050" b="1" kern="1200" dirty="0">
                <a:solidFill>
                  <a:srgbClr val="C49B4B"/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Formation of HomeKraft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1629A938-585F-6042-73DA-BDF752B54715}"/>
              </a:ext>
            </a:extLst>
          </p:cNvPr>
          <p:cNvCxnSpPr>
            <a:cxnSpLocks/>
          </p:cNvCxnSpPr>
          <p:nvPr/>
        </p:nvCxnSpPr>
        <p:spPr>
          <a:xfrm flipV="1">
            <a:off x="1365472" y="1460207"/>
            <a:ext cx="0" cy="18000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5AFF557-8C7F-9B72-BF2F-237285FB0CD2}"/>
              </a:ext>
            </a:extLst>
          </p:cNvPr>
          <p:cNvCxnSpPr>
            <a:cxnSpLocks/>
          </p:cNvCxnSpPr>
          <p:nvPr/>
        </p:nvCxnSpPr>
        <p:spPr>
          <a:xfrm flipV="1">
            <a:off x="3027732" y="1453824"/>
            <a:ext cx="0" cy="21600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9" name="CuadroTexto 238">
            <a:extLst>
              <a:ext uri="{FF2B5EF4-FFF2-40B4-BE49-F238E27FC236}">
                <a16:creationId xmlns:a16="http://schemas.microsoft.com/office/drawing/2014/main" id="{44168D26-0A65-FE5E-C655-9BADB387E24F}"/>
              </a:ext>
            </a:extLst>
          </p:cNvPr>
          <p:cNvSpPr txBox="1"/>
          <p:nvPr/>
        </p:nvSpPr>
        <p:spPr>
          <a:xfrm>
            <a:off x="1724440" y="2109787"/>
            <a:ext cx="107010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1000" b="1" kern="1200" dirty="0">
                <a:solidFill>
                  <a:srgbClr val="F9F5ED"/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Launched Happy Trails</a:t>
            </a:r>
          </a:p>
        </p:txBody>
      </p:sp>
      <p:sp>
        <p:nvSpPr>
          <p:cNvPr id="68" name="Freeform 6">
            <a:extLst>
              <a:ext uri="{FF2B5EF4-FFF2-40B4-BE49-F238E27FC236}">
                <a16:creationId xmlns:a16="http://schemas.microsoft.com/office/drawing/2014/main" id="{38FE6446-3933-9C98-7FA2-6E2253EC1705}"/>
              </a:ext>
            </a:extLst>
          </p:cNvPr>
          <p:cNvSpPr>
            <a:spLocks/>
          </p:cNvSpPr>
          <p:nvPr/>
        </p:nvSpPr>
        <p:spPr bwMode="auto">
          <a:xfrm>
            <a:off x="7197525" y="1708440"/>
            <a:ext cx="900000" cy="216000"/>
          </a:xfrm>
          <a:custGeom>
            <a:avLst/>
            <a:gdLst>
              <a:gd name="T0" fmla="*/ 652 w 702"/>
              <a:gd name="T1" fmla="*/ 0 h 100"/>
              <a:gd name="T2" fmla="*/ 50 w 702"/>
              <a:gd name="T3" fmla="*/ 0 h 100"/>
              <a:gd name="T4" fmla="*/ 0 w 702"/>
              <a:gd name="T5" fmla="*/ 50 h 100"/>
              <a:gd name="T6" fmla="*/ 50 w 702"/>
              <a:gd name="T7" fmla="*/ 100 h 100"/>
              <a:gd name="T8" fmla="*/ 652 w 702"/>
              <a:gd name="T9" fmla="*/ 100 h 100"/>
              <a:gd name="T10" fmla="*/ 702 w 702"/>
              <a:gd name="T11" fmla="*/ 50 h 100"/>
              <a:gd name="T12" fmla="*/ 652 w 702"/>
              <a:gd name="T13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2" h="100">
                <a:moveTo>
                  <a:pt x="652" y="0"/>
                </a:moveTo>
                <a:cubicBezTo>
                  <a:pt x="50" y="0"/>
                  <a:pt x="50" y="0"/>
                  <a:pt x="50" y="0"/>
                </a:cubicBezTo>
                <a:cubicBezTo>
                  <a:pt x="23" y="0"/>
                  <a:pt x="0" y="22"/>
                  <a:pt x="0" y="50"/>
                </a:cubicBezTo>
                <a:cubicBezTo>
                  <a:pt x="0" y="77"/>
                  <a:pt x="23" y="100"/>
                  <a:pt x="50" y="100"/>
                </a:cubicBezTo>
                <a:cubicBezTo>
                  <a:pt x="652" y="100"/>
                  <a:pt x="652" y="100"/>
                  <a:pt x="652" y="100"/>
                </a:cubicBezTo>
                <a:cubicBezTo>
                  <a:pt x="679" y="100"/>
                  <a:pt x="702" y="77"/>
                  <a:pt x="702" y="50"/>
                </a:cubicBezTo>
                <a:cubicBezTo>
                  <a:pt x="702" y="22"/>
                  <a:pt x="679" y="0"/>
                  <a:pt x="652" y="0"/>
                </a:cubicBezTo>
              </a:path>
            </a:pathLst>
          </a:custGeom>
          <a:noFill/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>
              <a:buClrTx/>
              <a:defRPr/>
            </a:pPr>
            <a:r>
              <a:rPr lang="en-US" sz="1050" b="1" kern="1200" dirty="0">
                <a:solidFill>
                  <a:srgbClr val="C49B4B"/>
                </a:solidFill>
                <a:latin typeface="Century Gothic" panose="020B0502020202020204" pitchFamily="34" charset="0"/>
                <a:ea typeface="+mn-ea"/>
                <a:cs typeface="+mn-cs"/>
              </a:rPr>
              <a:t>2022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0E00AD1C-B26E-78F4-7C82-15C960E63A3C}"/>
              </a:ext>
            </a:extLst>
          </p:cNvPr>
          <p:cNvCxnSpPr>
            <a:cxnSpLocks/>
          </p:cNvCxnSpPr>
          <p:nvPr/>
        </p:nvCxnSpPr>
        <p:spPr>
          <a:xfrm flipV="1">
            <a:off x="2290641" y="1946220"/>
            <a:ext cx="0" cy="180000"/>
          </a:xfrm>
          <a:prstGeom prst="line">
            <a:avLst/>
          </a:prstGeom>
          <a:ln w="19050" cap="flat" cmpd="sng" algn="ctr">
            <a:solidFill>
              <a:srgbClr val="C49B4B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2" name="CuadroTexto 238">
            <a:extLst>
              <a:ext uri="{FF2B5EF4-FFF2-40B4-BE49-F238E27FC236}">
                <a16:creationId xmlns:a16="http://schemas.microsoft.com/office/drawing/2014/main" id="{B5EC9763-1703-8FA2-EFD4-B63DFCD06D76}"/>
              </a:ext>
            </a:extLst>
          </p:cNvPr>
          <p:cNvSpPr txBox="1"/>
          <p:nvPr/>
        </p:nvSpPr>
        <p:spPr>
          <a:xfrm>
            <a:off x="2445198" y="1068539"/>
            <a:ext cx="116506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685800">
              <a:buClrTx/>
              <a:defRPr sz="1050" b="1" kern="1200">
                <a:solidFill>
                  <a:srgbClr val="F9F5ED"/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sz="1000" dirty="0"/>
              <a:t>Launched Pious Hideaways</a:t>
            </a: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30D616E3-FBB6-F52E-31AB-BED00329DB8A}"/>
              </a:ext>
            </a:extLst>
          </p:cNvPr>
          <p:cNvCxnSpPr>
            <a:cxnSpLocks/>
          </p:cNvCxnSpPr>
          <p:nvPr/>
        </p:nvCxnSpPr>
        <p:spPr>
          <a:xfrm flipV="1">
            <a:off x="4466996" y="1470743"/>
            <a:ext cx="0" cy="21600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4" name="CuadroTexto 238">
            <a:extLst>
              <a:ext uri="{FF2B5EF4-FFF2-40B4-BE49-F238E27FC236}">
                <a16:creationId xmlns:a16="http://schemas.microsoft.com/office/drawing/2014/main" id="{DE7F8C6B-0BDB-9DE7-E8A7-AA3C9CD96212}"/>
              </a:ext>
            </a:extLst>
          </p:cNvPr>
          <p:cNvSpPr txBox="1"/>
          <p:nvPr/>
        </p:nvSpPr>
        <p:spPr>
          <a:xfrm>
            <a:off x="3317308" y="2108708"/>
            <a:ext cx="107010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1000" b="1" kern="1200" dirty="0">
                <a:solidFill>
                  <a:srgbClr val="F9F5ED"/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Launched Nobility</a:t>
            </a: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72FAF431-7DE2-7413-2951-795D2CFA136B}"/>
              </a:ext>
            </a:extLst>
          </p:cNvPr>
          <p:cNvCxnSpPr>
            <a:cxnSpLocks/>
          </p:cNvCxnSpPr>
          <p:nvPr/>
        </p:nvCxnSpPr>
        <p:spPr>
          <a:xfrm flipV="1">
            <a:off x="3837878" y="1945141"/>
            <a:ext cx="0" cy="180000"/>
          </a:xfrm>
          <a:prstGeom prst="line">
            <a:avLst/>
          </a:prstGeom>
          <a:ln w="19050" cap="flat" cmpd="sng" algn="ctr">
            <a:solidFill>
              <a:srgbClr val="C49B4B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7" name="CuadroTexto 238">
            <a:extLst>
              <a:ext uri="{FF2B5EF4-FFF2-40B4-BE49-F238E27FC236}">
                <a16:creationId xmlns:a16="http://schemas.microsoft.com/office/drawing/2014/main" id="{0C2B78B5-60D4-F39E-0C35-1B902A23613E}"/>
              </a:ext>
            </a:extLst>
          </p:cNvPr>
          <p:cNvSpPr txBox="1"/>
          <p:nvPr/>
        </p:nvSpPr>
        <p:spPr>
          <a:xfrm>
            <a:off x="3884463" y="1071216"/>
            <a:ext cx="11650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685800">
              <a:buClrTx/>
              <a:defRPr sz="1050" b="1" kern="1200">
                <a:solidFill>
                  <a:srgbClr val="F9F5ED"/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sz="1000" dirty="0"/>
              <a:t>Launched Floral Pathways</a:t>
            </a:r>
          </a:p>
        </p:txBody>
      </p:sp>
      <p:sp>
        <p:nvSpPr>
          <p:cNvPr id="89" name="CuadroTexto 238">
            <a:extLst>
              <a:ext uri="{FF2B5EF4-FFF2-40B4-BE49-F238E27FC236}">
                <a16:creationId xmlns:a16="http://schemas.microsoft.com/office/drawing/2014/main" id="{6D7DBB33-C32C-A688-3C94-68F04FCFBD4A}"/>
              </a:ext>
            </a:extLst>
          </p:cNvPr>
          <p:cNvSpPr txBox="1"/>
          <p:nvPr/>
        </p:nvSpPr>
        <p:spPr>
          <a:xfrm>
            <a:off x="4690349" y="2146193"/>
            <a:ext cx="11463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1000" b="1" kern="1200" dirty="0">
                <a:solidFill>
                  <a:srgbClr val="F9F5ED"/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Launched Pious Orchards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91E94B3-320A-61EB-F438-EB4CFAE7D9D4}"/>
              </a:ext>
            </a:extLst>
          </p:cNvPr>
          <p:cNvCxnSpPr>
            <a:cxnSpLocks/>
          </p:cNvCxnSpPr>
          <p:nvPr/>
        </p:nvCxnSpPr>
        <p:spPr>
          <a:xfrm flipV="1">
            <a:off x="5250417" y="1945141"/>
            <a:ext cx="0" cy="180000"/>
          </a:xfrm>
          <a:prstGeom prst="line">
            <a:avLst/>
          </a:prstGeom>
          <a:ln w="19050" cap="flat" cmpd="sng" algn="ctr">
            <a:solidFill>
              <a:srgbClr val="C49B4B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6DF3EB2D-AEEC-6594-0DB8-A915D4051DD8}"/>
              </a:ext>
            </a:extLst>
          </p:cNvPr>
          <p:cNvCxnSpPr>
            <a:cxnSpLocks/>
          </p:cNvCxnSpPr>
          <p:nvPr/>
        </p:nvCxnSpPr>
        <p:spPr>
          <a:xfrm flipV="1">
            <a:off x="5944849" y="1462924"/>
            <a:ext cx="0" cy="21600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4" name="CuadroTexto 238">
            <a:extLst>
              <a:ext uri="{FF2B5EF4-FFF2-40B4-BE49-F238E27FC236}">
                <a16:creationId xmlns:a16="http://schemas.microsoft.com/office/drawing/2014/main" id="{69C07E49-218D-8E0C-6F9A-1B999C79AF9B}"/>
              </a:ext>
            </a:extLst>
          </p:cNvPr>
          <p:cNvSpPr txBox="1"/>
          <p:nvPr/>
        </p:nvSpPr>
        <p:spPr>
          <a:xfrm>
            <a:off x="5272524" y="1063806"/>
            <a:ext cx="13371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685800">
              <a:buClrTx/>
              <a:defRPr sz="1050" b="1" kern="1200">
                <a:solidFill>
                  <a:srgbClr val="F9F5ED"/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sz="1000" dirty="0"/>
              <a:t>Launched Bonheur Avenue </a:t>
            </a:r>
            <a:r>
              <a:rPr lang="en-US" sz="900" dirty="0"/>
              <a:t>(Ph 1)</a:t>
            </a:r>
            <a:endParaRPr lang="en-US" sz="1000" dirty="0"/>
          </a:p>
        </p:txBody>
      </p:sp>
      <p:sp>
        <p:nvSpPr>
          <p:cNvPr id="100" name="CuadroTexto 238">
            <a:extLst>
              <a:ext uri="{FF2B5EF4-FFF2-40B4-BE49-F238E27FC236}">
                <a16:creationId xmlns:a16="http://schemas.microsoft.com/office/drawing/2014/main" id="{6E48DBF4-2E08-A4E9-7A79-7DFBC38430E3}"/>
              </a:ext>
            </a:extLst>
          </p:cNvPr>
          <p:cNvSpPr txBox="1"/>
          <p:nvPr/>
        </p:nvSpPr>
        <p:spPr>
          <a:xfrm>
            <a:off x="6219037" y="2125141"/>
            <a:ext cx="11463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1000" b="1" kern="1200" dirty="0">
                <a:solidFill>
                  <a:srgbClr val="F9F5ED"/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Launched GROW</a:t>
            </a:r>
            <a:r>
              <a:rPr lang="en-US" sz="900" b="1" kern="1200" dirty="0">
                <a:solidFill>
                  <a:srgbClr val="F9F5ED"/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+</a:t>
            </a:r>
          </a:p>
          <a:p>
            <a:pPr algn="ctr" defTabSz="685800">
              <a:buClrTx/>
              <a:defRPr/>
            </a:pPr>
            <a:r>
              <a:rPr lang="en-US" sz="900" b="1" kern="1200" dirty="0">
                <a:solidFill>
                  <a:srgbClr val="F9F5ED"/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(Happy Trails)</a:t>
            </a:r>
            <a:endParaRPr lang="en-US" sz="1000" b="1" kern="1200" dirty="0">
              <a:solidFill>
                <a:srgbClr val="F9F5ED"/>
              </a:solidFill>
              <a:latin typeface="Albert Sans" panose="020B060402020202020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BE1888D6-EB34-6C89-4940-598A07EE4729}"/>
              </a:ext>
            </a:extLst>
          </p:cNvPr>
          <p:cNvCxnSpPr>
            <a:cxnSpLocks/>
          </p:cNvCxnSpPr>
          <p:nvPr/>
        </p:nvCxnSpPr>
        <p:spPr>
          <a:xfrm flipV="1">
            <a:off x="6802758" y="1947336"/>
            <a:ext cx="0" cy="180000"/>
          </a:xfrm>
          <a:prstGeom prst="line">
            <a:avLst/>
          </a:prstGeom>
          <a:ln w="19050" cap="flat" cmpd="sng" algn="ctr">
            <a:solidFill>
              <a:srgbClr val="C49B4B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C93E84D4-D189-4C2C-B179-31B2BB6D7CAC}"/>
              </a:ext>
            </a:extLst>
          </p:cNvPr>
          <p:cNvCxnSpPr>
            <a:cxnSpLocks/>
          </p:cNvCxnSpPr>
          <p:nvPr/>
        </p:nvCxnSpPr>
        <p:spPr>
          <a:xfrm flipV="1">
            <a:off x="7659155" y="1465993"/>
            <a:ext cx="0" cy="21600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7" name="CuadroTexto 238">
            <a:extLst>
              <a:ext uri="{FF2B5EF4-FFF2-40B4-BE49-F238E27FC236}">
                <a16:creationId xmlns:a16="http://schemas.microsoft.com/office/drawing/2014/main" id="{081EC71B-81D7-BD19-D9F3-742D0E879337}"/>
              </a:ext>
            </a:extLst>
          </p:cNvPr>
          <p:cNvSpPr txBox="1"/>
          <p:nvPr/>
        </p:nvSpPr>
        <p:spPr>
          <a:xfrm>
            <a:off x="6986830" y="1066875"/>
            <a:ext cx="133711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685800">
              <a:buClrTx/>
              <a:defRPr sz="1050" b="1" kern="1200">
                <a:solidFill>
                  <a:srgbClr val="F9F5ED"/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sz="1000" dirty="0"/>
              <a:t>Launched GROW</a:t>
            </a:r>
            <a:r>
              <a:rPr lang="en-US" sz="900" dirty="0"/>
              <a:t>+ (Nobility)</a:t>
            </a:r>
            <a:endParaRPr lang="en-US" sz="1000" dirty="0"/>
          </a:p>
        </p:txBody>
      </p:sp>
      <p:sp>
        <p:nvSpPr>
          <p:cNvPr id="118" name="Freeform 6">
            <a:extLst>
              <a:ext uri="{FF2B5EF4-FFF2-40B4-BE49-F238E27FC236}">
                <a16:creationId xmlns:a16="http://schemas.microsoft.com/office/drawing/2014/main" id="{8A243BFA-9F62-C39F-C56F-5CAA6290564A}"/>
              </a:ext>
            </a:extLst>
          </p:cNvPr>
          <p:cNvSpPr>
            <a:spLocks/>
          </p:cNvSpPr>
          <p:nvPr/>
        </p:nvSpPr>
        <p:spPr bwMode="auto">
          <a:xfrm>
            <a:off x="7368975" y="3610964"/>
            <a:ext cx="900000" cy="216000"/>
          </a:xfrm>
          <a:custGeom>
            <a:avLst/>
            <a:gdLst>
              <a:gd name="T0" fmla="*/ 652 w 702"/>
              <a:gd name="T1" fmla="*/ 0 h 100"/>
              <a:gd name="T2" fmla="*/ 50 w 702"/>
              <a:gd name="T3" fmla="*/ 0 h 100"/>
              <a:gd name="T4" fmla="*/ 0 w 702"/>
              <a:gd name="T5" fmla="*/ 50 h 100"/>
              <a:gd name="T6" fmla="*/ 50 w 702"/>
              <a:gd name="T7" fmla="*/ 100 h 100"/>
              <a:gd name="T8" fmla="*/ 652 w 702"/>
              <a:gd name="T9" fmla="*/ 100 h 100"/>
              <a:gd name="T10" fmla="*/ 702 w 702"/>
              <a:gd name="T11" fmla="*/ 50 h 100"/>
              <a:gd name="T12" fmla="*/ 652 w 702"/>
              <a:gd name="T13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2" h="100">
                <a:moveTo>
                  <a:pt x="652" y="0"/>
                </a:moveTo>
                <a:cubicBezTo>
                  <a:pt x="50" y="0"/>
                  <a:pt x="50" y="0"/>
                  <a:pt x="50" y="0"/>
                </a:cubicBezTo>
                <a:cubicBezTo>
                  <a:pt x="23" y="0"/>
                  <a:pt x="0" y="22"/>
                  <a:pt x="0" y="50"/>
                </a:cubicBezTo>
                <a:cubicBezTo>
                  <a:pt x="0" y="77"/>
                  <a:pt x="23" y="100"/>
                  <a:pt x="50" y="100"/>
                </a:cubicBezTo>
                <a:cubicBezTo>
                  <a:pt x="652" y="100"/>
                  <a:pt x="652" y="100"/>
                  <a:pt x="652" y="100"/>
                </a:cubicBezTo>
                <a:cubicBezTo>
                  <a:pt x="679" y="100"/>
                  <a:pt x="702" y="77"/>
                  <a:pt x="702" y="50"/>
                </a:cubicBezTo>
                <a:cubicBezTo>
                  <a:pt x="702" y="22"/>
                  <a:pt x="679" y="0"/>
                  <a:pt x="652" y="0"/>
                </a:cubicBezTo>
              </a:path>
            </a:pathLst>
          </a:custGeom>
          <a:noFill/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>
              <a:buClrTx/>
              <a:defRPr/>
            </a:pPr>
            <a:r>
              <a:rPr lang="en-US" sz="1050" b="1" kern="1200" dirty="0">
                <a:solidFill>
                  <a:srgbClr val="C49B4B"/>
                </a:solidFill>
                <a:latin typeface="Century Gothic" panose="020B0502020202020204" pitchFamily="34" charset="0"/>
                <a:ea typeface="+mn-ea"/>
                <a:cs typeface="+mn-cs"/>
              </a:rPr>
              <a:t>2023</a:t>
            </a:r>
          </a:p>
        </p:txBody>
      </p:sp>
      <p:sp>
        <p:nvSpPr>
          <p:cNvPr id="119" name="Freeform 6">
            <a:extLst>
              <a:ext uri="{FF2B5EF4-FFF2-40B4-BE49-F238E27FC236}">
                <a16:creationId xmlns:a16="http://schemas.microsoft.com/office/drawing/2014/main" id="{1B39B49D-70B6-D5E5-5040-65FD1C0C7960}"/>
              </a:ext>
            </a:extLst>
          </p:cNvPr>
          <p:cNvSpPr>
            <a:spLocks/>
          </p:cNvSpPr>
          <p:nvPr/>
        </p:nvSpPr>
        <p:spPr bwMode="auto">
          <a:xfrm>
            <a:off x="6527150" y="3614521"/>
            <a:ext cx="900000" cy="216000"/>
          </a:xfrm>
          <a:custGeom>
            <a:avLst/>
            <a:gdLst>
              <a:gd name="T0" fmla="*/ 652 w 702"/>
              <a:gd name="T1" fmla="*/ 0 h 100"/>
              <a:gd name="T2" fmla="*/ 50 w 702"/>
              <a:gd name="T3" fmla="*/ 0 h 100"/>
              <a:gd name="T4" fmla="*/ 0 w 702"/>
              <a:gd name="T5" fmla="*/ 50 h 100"/>
              <a:gd name="T6" fmla="*/ 50 w 702"/>
              <a:gd name="T7" fmla="*/ 100 h 100"/>
              <a:gd name="T8" fmla="*/ 652 w 702"/>
              <a:gd name="T9" fmla="*/ 100 h 100"/>
              <a:gd name="T10" fmla="*/ 702 w 702"/>
              <a:gd name="T11" fmla="*/ 50 h 100"/>
              <a:gd name="T12" fmla="*/ 652 w 702"/>
              <a:gd name="T13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2" h="100">
                <a:moveTo>
                  <a:pt x="652" y="0"/>
                </a:moveTo>
                <a:cubicBezTo>
                  <a:pt x="50" y="0"/>
                  <a:pt x="50" y="0"/>
                  <a:pt x="50" y="0"/>
                </a:cubicBezTo>
                <a:cubicBezTo>
                  <a:pt x="23" y="0"/>
                  <a:pt x="0" y="22"/>
                  <a:pt x="0" y="50"/>
                </a:cubicBezTo>
                <a:cubicBezTo>
                  <a:pt x="0" y="77"/>
                  <a:pt x="23" y="100"/>
                  <a:pt x="50" y="100"/>
                </a:cubicBezTo>
                <a:cubicBezTo>
                  <a:pt x="652" y="100"/>
                  <a:pt x="652" y="100"/>
                  <a:pt x="652" y="100"/>
                </a:cubicBezTo>
                <a:cubicBezTo>
                  <a:pt x="679" y="100"/>
                  <a:pt x="702" y="77"/>
                  <a:pt x="702" y="50"/>
                </a:cubicBezTo>
                <a:cubicBezTo>
                  <a:pt x="702" y="22"/>
                  <a:pt x="679" y="0"/>
                  <a:pt x="652" y="0"/>
                </a:cubicBezTo>
              </a:path>
            </a:pathLst>
          </a:custGeom>
          <a:noFill/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>
              <a:buClrTx/>
              <a:defRPr/>
            </a:pPr>
            <a:r>
              <a:rPr lang="en-US" sz="1050" b="1" kern="1200" dirty="0">
                <a:solidFill>
                  <a:srgbClr val="C49B4B"/>
                </a:solidFill>
                <a:latin typeface="Century Gothic" panose="020B0502020202020204" pitchFamily="34" charset="0"/>
                <a:ea typeface="+mn-ea"/>
                <a:cs typeface="+mn-cs"/>
              </a:rPr>
              <a:t>2023</a:t>
            </a:r>
          </a:p>
        </p:txBody>
      </p:sp>
      <p:sp>
        <p:nvSpPr>
          <p:cNvPr id="120" name="Freeform 6">
            <a:extLst>
              <a:ext uri="{FF2B5EF4-FFF2-40B4-BE49-F238E27FC236}">
                <a16:creationId xmlns:a16="http://schemas.microsoft.com/office/drawing/2014/main" id="{3E42D140-5B13-3098-1506-F430E91A849E}"/>
              </a:ext>
            </a:extLst>
          </p:cNvPr>
          <p:cNvSpPr>
            <a:spLocks/>
          </p:cNvSpPr>
          <p:nvPr/>
        </p:nvSpPr>
        <p:spPr bwMode="auto">
          <a:xfrm>
            <a:off x="5792676" y="3618078"/>
            <a:ext cx="900000" cy="216000"/>
          </a:xfrm>
          <a:custGeom>
            <a:avLst/>
            <a:gdLst>
              <a:gd name="T0" fmla="*/ 652 w 702"/>
              <a:gd name="T1" fmla="*/ 0 h 100"/>
              <a:gd name="T2" fmla="*/ 50 w 702"/>
              <a:gd name="T3" fmla="*/ 0 h 100"/>
              <a:gd name="T4" fmla="*/ 0 w 702"/>
              <a:gd name="T5" fmla="*/ 50 h 100"/>
              <a:gd name="T6" fmla="*/ 50 w 702"/>
              <a:gd name="T7" fmla="*/ 100 h 100"/>
              <a:gd name="T8" fmla="*/ 652 w 702"/>
              <a:gd name="T9" fmla="*/ 100 h 100"/>
              <a:gd name="T10" fmla="*/ 702 w 702"/>
              <a:gd name="T11" fmla="*/ 50 h 100"/>
              <a:gd name="T12" fmla="*/ 652 w 702"/>
              <a:gd name="T13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2" h="100">
                <a:moveTo>
                  <a:pt x="652" y="0"/>
                </a:moveTo>
                <a:cubicBezTo>
                  <a:pt x="50" y="0"/>
                  <a:pt x="50" y="0"/>
                  <a:pt x="50" y="0"/>
                </a:cubicBezTo>
                <a:cubicBezTo>
                  <a:pt x="23" y="0"/>
                  <a:pt x="0" y="22"/>
                  <a:pt x="0" y="50"/>
                </a:cubicBezTo>
                <a:cubicBezTo>
                  <a:pt x="0" y="77"/>
                  <a:pt x="23" y="100"/>
                  <a:pt x="50" y="100"/>
                </a:cubicBezTo>
                <a:cubicBezTo>
                  <a:pt x="652" y="100"/>
                  <a:pt x="652" y="100"/>
                  <a:pt x="652" y="100"/>
                </a:cubicBezTo>
                <a:cubicBezTo>
                  <a:pt x="679" y="100"/>
                  <a:pt x="702" y="77"/>
                  <a:pt x="702" y="50"/>
                </a:cubicBezTo>
                <a:cubicBezTo>
                  <a:pt x="702" y="22"/>
                  <a:pt x="679" y="0"/>
                  <a:pt x="652" y="0"/>
                </a:cubicBezTo>
              </a:path>
            </a:pathLst>
          </a:custGeom>
          <a:noFill/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>
              <a:buClrTx/>
              <a:defRPr/>
            </a:pPr>
            <a:r>
              <a:rPr lang="en-US" sz="1050" b="1" kern="1200" dirty="0">
                <a:solidFill>
                  <a:srgbClr val="C49B4B"/>
                </a:solidFill>
                <a:latin typeface="Century Gothic" panose="020B0502020202020204" pitchFamily="34" charset="0"/>
                <a:ea typeface="+mn-ea"/>
                <a:cs typeface="+mn-cs"/>
              </a:rPr>
              <a:t>2023</a:t>
            </a:r>
          </a:p>
        </p:txBody>
      </p:sp>
      <p:sp>
        <p:nvSpPr>
          <p:cNvPr id="121" name="CuadroTexto 238">
            <a:extLst>
              <a:ext uri="{FF2B5EF4-FFF2-40B4-BE49-F238E27FC236}">
                <a16:creationId xmlns:a16="http://schemas.microsoft.com/office/drawing/2014/main" id="{6E0E7E16-95A1-6136-0870-5BFF5B0230B6}"/>
              </a:ext>
            </a:extLst>
          </p:cNvPr>
          <p:cNvSpPr txBox="1"/>
          <p:nvPr/>
        </p:nvSpPr>
        <p:spPr>
          <a:xfrm>
            <a:off x="7250690" y="4050460"/>
            <a:ext cx="1146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1000" b="1" kern="1200" dirty="0">
                <a:solidFill>
                  <a:srgbClr val="F9F5ED"/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Delivered Happy Trails</a:t>
            </a:r>
            <a:endParaRPr lang="en-US" sz="900" b="1" kern="1200" dirty="0">
              <a:solidFill>
                <a:srgbClr val="F9F5ED"/>
              </a:solidFill>
              <a:latin typeface="Albert Sans" panose="020B060402020202020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436B7C90-073F-F906-5A9C-D8DB9DEB15FD}"/>
              </a:ext>
            </a:extLst>
          </p:cNvPr>
          <p:cNvCxnSpPr>
            <a:cxnSpLocks/>
          </p:cNvCxnSpPr>
          <p:nvPr/>
        </p:nvCxnSpPr>
        <p:spPr>
          <a:xfrm flipV="1">
            <a:off x="7834411" y="3872655"/>
            <a:ext cx="0" cy="180000"/>
          </a:xfrm>
          <a:prstGeom prst="line">
            <a:avLst/>
          </a:prstGeom>
          <a:ln w="19050" cap="flat" cmpd="sng" algn="ctr">
            <a:solidFill>
              <a:srgbClr val="C49B4B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913BF91F-65C5-7667-48F8-90BD178A9A9B}"/>
              </a:ext>
            </a:extLst>
          </p:cNvPr>
          <p:cNvCxnSpPr>
            <a:cxnSpLocks/>
          </p:cNvCxnSpPr>
          <p:nvPr/>
        </p:nvCxnSpPr>
        <p:spPr>
          <a:xfrm flipV="1">
            <a:off x="6990596" y="3357058"/>
            <a:ext cx="0" cy="21600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4" name="CuadroTexto 238">
            <a:extLst>
              <a:ext uri="{FF2B5EF4-FFF2-40B4-BE49-F238E27FC236}">
                <a16:creationId xmlns:a16="http://schemas.microsoft.com/office/drawing/2014/main" id="{BA6EF812-9FE7-3562-13C2-5D5C2F6D3F05}"/>
              </a:ext>
            </a:extLst>
          </p:cNvPr>
          <p:cNvSpPr txBox="1"/>
          <p:nvPr/>
        </p:nvSpPr>
        <p:spPr>
          <a:xfrm>
            <a:off x="6318271" y="2957940"/>
            <a:ext cx="13371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685800">
              <a:buClrTx/>
              <a:defRPr sz="1050" b="1" kern="1200">
                <a:solidFill>
                  <a:srgbClr val="F9F5ED"/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sz="1000" dirty="0"/>
              <a:t>Launched Bonheur Avenue </a:t>
            </a:r>
            <a:r>
              <a:rPr lang="en-US" sz="900" dirty="0"/>
              <a:t>(Ph 2)</a:t>
            </a:r>
            <a:endParaRPr lang="en-US" sz="1000" dirty="0"/>
          </a:p>
        </p:txBody>
      </p:sp>
      <p:sp>
        <p:nvSpPr>
          <p:cNvPr id="125" name="CuadroTexto 238">
            <a:extLst>
              <a:ext uri="{FF2B5EF4-FFF2-40B4-BE49-F238E27FC236}">
                <a16:creationId xmlns:a16="http://schemas.microsoft.com/office/drawing/2014/main" id="{40B4BDF5-7E61-E98E-C36E-97F4F3609DCA}"/>
              </a:ext>
            </a:extLst>
          </p:cNvPr>
          <p:cNvSpPr txBox="1"/>
          <p:nvPr/>
        </p:nvSpPr>
        <p:spPr>
          <a:xfrm>
            <a:off x="5689223" y="4052655"/>
            <a:ext cx="129760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1000" b="1" kern="1200" dirty="0">
                <a:solidFill>
                  <a:srgbClr val="F9F5ED"/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Launched GROW</a:t>
            </a:r>
            <a:r>
              <a:rPr lang="en-US" sz="900" b="1" kern="1200" dirty="0">
                <a:solidFill>
                  <a:srgbClr val="F9F5ED"/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+ (Bonheur Avenue)</a:t>
            </a:r>
          </a:p>
        </p:txBody>
      </p: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CACD1D26-24FE-0EE8-8096-516C49555876}"/>
              </a:ext>
            </a:extLst>
          </p:cNvPr>
          <p:cNvCxnSpPr>
            <a:cxnSpLocks/>
          </p:cNvCxnSpPr>
          <p:nvPr/>
        </p:nvCxnSpPr>
        <p:spPr>
          <a:xfrm flipV="1">
            <a:off x="6254106" y="3864810"/>
            <a:ext cx="0" cy="180000"/>
          </a:xfrm>
          <a:prstGeom prst="line">
            <a:avLst/>
          </a:prstGeom>
          <a:ln w="19050" cap="flat" cmpd="sng" algn="ctr">
            <a:solidFill>
              <a:srgbClr val="C49B4B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B804D922-7E44-2B61-14B6-CF281D2EA7CB}"/>
              </a:ext>
            </a:extLst>
          </p:cNvPr>
          <p:cNvCxnSpPr>
            <a:cxnSpLocks/>
          </p:cNvCxnSpPr>
          <p:nvPr/>
        </p:nvCxnSpPr>
        <p:spPr>
          <a:xfrm>
            <a:off x="4855651" y="3720899"/>
            <a:ext cx="639641" cy="0"/>
          </a:xfrm>
          <a:prstGeom prst="line">
            <a:avLst/>
          </a:prstGeom>
          <a:noFill/>
          <a:ln w="333375" cap="rnd">
            <a:solidFill>
              <a:srgbClr val="C49B4B"/>
            </a:solidFill>
            <a:prstDash val="solid"/>
            <a:miter lim="800000"/>
            <a:headEnd/>
            <a:tailEnd/>
          </a:ln>
        </p:spPr>
      </p:cxnSp>
      <p:sp>
        <p:nvSpPr>
          <p:cNvPr id="128" name="Freeform 6">
            <a:extLst>
              <a:ext uri="{FF2B5EF4-FFF2-40B4-BE49-F238E27FC236}">
                <a16:creationId xmlns:a16="http://schemas.microsoft.com/office/drawing/2014/main" id="{19CFBB72-6029-F962-ED21-078062A7FF5B}"/>
              </a:ext>
            </a:extLst>
          </p:cNvPr>
          <p:cNvSpPr>
            <a:spLocks/>
          </p:cNvSpPr>
          <p:nvPr/>
        </p:nvSpPr>
        <p:spPr bwMode="auto">
          <a:xfrm>
            <a:off x="4792909" y="3624854"/>
            <a:ext cx="802570" cy="216625"/>
          </a:xfrm>
          <a:custGeom>
            <a:avLst/>
            <a:gdLst>
              <a:gd name="T0" fmla="*/ 652 w 702"/>
              <a:gd name="T1" fmla="*/ 0 h 100"/>
              <a:gd name="T2" fmla="*/ 50 w 702"/>
              <a:gd name="T3" fmla="*/ 0 h 100"/>
              <a:gd name="T4" fmla="*/ 0 w 702"/>
              <a:gd name="T5" fmla="*/ 50 h 100"/>
              <a:gd name="T6" fmla="*/ 50 w 702"/>
              <a:gd name="T7" fmla="*/ 100 h 100"/>
              <a:gd name="T8" fmla="*/ 652 w 702"/>
              <a:gd name="T9" fmla="*/ 100 h 100"/>
              <a:gd name="T10" fmla="*/ 702 w 702"/>
              <a:gd name="T11" fmla="*/ 50 h 100"/>
              <a:gd name="T12" fmla="*/ 652 w 702"/>
              <a:gd name="T13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2" h="100">
                <a:moveTo>
                  <a:pt x="652" y="0"/>
                </a:moveTo>
                <a:cubicBezTo>
                  <a:pt x="50" y="0"/>
                  <a:pt x="50" y="0"/>
                  <a:pt x="50" y="0"/>
                </a:cubicBezTo>
                <a:cubicBezTo>
                  <a:pt x="23" y="0"/>
                  <a:pt x="0" y="22"/>
                  <a:pt x="0" y="50"/>
                </a:cubicBezTo>
                <a:cubicBezTo>
                  <a:pt x="0" y="77"/>
                  <a:pt x="23" y="100"/>
                  <a:pt x="50" y="100"/>
                </a:cubicBezTo>
                <a:cubicBezTo>
                  <a:pt x="652" y="100"/>
                  <a:pt x="652" y="100"/>
                  <a:pt x="652" y="100"/>
                </a:cubicBezTo>
                <a:cubicBezTo>
                  <a:pt x="679" y="100"/>
                  <a:pt x="702" y="77"/>
                  <a:pt x="702" y="50"/>
                </a:cubicBezTo>
                <a:cubicBezTo>
                  <a:pt x="702" y="22"/>
                  <a:pt x="679" y="0"/>
                  <a:pt x="652" y="0"/>
                </a:cubicBezTo>
              </a:path>
            </a:pathLst>
          </a:custGeom>
          <a:noFill/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>
              <a:buClrTx/>
              <a:defRPr/>
            </a:pPr>
            <a:r>
              <a:rPr lang="en-US" sz="1050" b="1" kern="1200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2024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976B752D-B4CB-9209-3CEC-5051B6947FC9}"/>
              </a:ext>
            </a:extLst>
          </p:cNvPr>
          <p:cNvGrpSpPr/>
          <p:nvPr/>
        </p:nvGrpSpPr>
        <p:grpSpPr>
          <a:xfrm rot="10800000">
            <a:off x="2445198" y="2750013"/>
            <a:ext cx="2255047" cy="1984028"/>
            <a:chOff x="2674025" y="2786102"/>
            <a:chExt cx="1854897" cy="1541984"/>
          </a:xfrm>
        </p:grpSpPr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B0713A95-0C9A-87FF-2A77-27C2285E730A}"/>
                </a:ext>
              </a:extLst>
            </p:cNvPr>
            <p:cNvSpPr/>
            <p:nvPr/>
          </p:nvSpPr>
          <p:spPr>
            <a:xfrm>
              <a:off x="2674025" y="3563978"/>
              <a:ext cx="259194" cy="493891"/>
            </a:xfrm>
            <a:custGeom>
              <a:avLst/>
              <a:gdLst>
                <a:gd name="connsiteX0" fmla="*/ 0 w 259194"/>
                <a:gd name="connsiteY0" fmla="*/ 0 h 493891"/>
                <a:gd name="connsiteX1" fmla="*/ 129597 w 259194"/>
                <a:gd name="connsiteY1" fmla="*/ 0 h 493891"/>
                <a:gd name="connsiteX2" fmla="*/ 129597 w 259194"/>
                <a:gd name="connsiteY2" fmla="*/ 493891 h 493891"/>
                <a:gd name="connsiteX3" fmla="*/ 259194 w 259194"/>
                <a:gd name="connsiteY3" fmla="*/ 493891 h 493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194" h="493891">
                  <a:moveTo>
                    <a:pt x="0" y="0"/>
                  </a:moveTo>
                  <a:lnTo>
                    <a:pt x="129597" y="0"/>
                  </a:lnTo>
                  <a:lnTo>
                    <a:pt x="129597" y="493891"/>
                  </a:lnTo>
                  <a:lnTo>
                    <a:pt x="259194" y="493891"/>
                  </a:lnTo>
                </a:path>
              </a:pathLst>
            </a:custGeom>
            <a:noFill/>
            <a:ln w="28575">
              <a:solidFill>
                <a:srgbClr val="C49B4B"/>
              </a:solidFill>
            </a:ln>
          </p:spPr>
          <p:style>
            <a:lnRef idx="1">
              <a:schemeClr val="dk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dk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353" tIns="233001" rIns="128353" bIns="233002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IN" sz="500" kern="120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FE151A5D-F894-4D1C-D07B-A39897A8BEC9}"/>
                </a:ext>
              </a:extLst>
            </p:cNvPr>
            <p:cNvSpPr/>
            <p:nvPr/>
          </p:nvSpPr>
          <p:spPr>
            <a:xfrm>
              <a:off x="2674025" y="3070086"/>
              <a:ext cx="259194" cy="493891"/>
            </a:xfrm>
            <a:custGeom>
              <a:avLst/>
              <a:gdLst>
                <a:gd name="connsiteX0" fmla="*/ 0 w 259194"/>
                <a:gd name="connsiteY0" fmla="*/ 493891 h 493891"/>
                <a:gd name="connsiteX1" fmla="*/ 129597 w 259194"/>
                <a:gd name="connsiteY1" fmla="*/ 493891 h 493891"/>
                <a:gd name="connsiteX2" fmla="*/ 129597 w 259194"/>
                <a:gd name="connsiteY2" fmla="*/ 0 h 493891"/>
                <a:gd name="connsiteX3" fmla="*/ 259194 w 259194"/>
                <a:gd name="connsiteY3" fmla="*/ 0 h 493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194" h="493891">
                  <a:moveTo>
                    <a:pt x="0" y="493891"/>
                  </a:moveTo>
                  <a:lnTo>
                    <a:pt x="129597" y="493891"/>
                  </a:lnTo>
                  <a:lnTo>
                    <a:pt x="129597" y="0"/>
                  </a:lnTo>
                  <a:lnTo>
                    <a:pt x="259194" y="0"/>
                  </a:lnTo>
                </a:path>
              </a:pathLst>
            </a:custGeom>
            <a:noFill/>
            <a:ln w="28575">
              <a:solidFill>
                <a:srgbClr val="C49B4B"/>
              </a:solidFill>
            </a:ln>
          </p:spPr>
          <p:style>
            <a:lnRef idx="1">
              <a:schemeClr val="dk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dk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353" tIns="233001" rIns="128353" bIns="233002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IN" sz="500" kern="120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B09D104-E2E7-FB58-84D3-24E740A88535}"/>
                </a:ext>
              </a:extLst>
            </p:cNvPr>
            <p:cNvSpPr/>
            <p:nvPr/>
          </p:nvSpPr>
          <p:spPr>
            <a:xfrm>
              <a:off x="2945596" y="2786102"/>
              <a:ext cx="1564523" cy="567976"/>
            </a:xfrm>
            <a:custGeom>
              <a:avLst/>
              <a:gdLst>
                <a:gd name="connsiteX0" fmla="*/ 0 w 1295971"/>
                <a:gd name="connsiteY0" fmla="*/ 0 h 395113"/>
                <a:gd name="connsiteX1" fmla="*/ 1295971 w 1295971"/>
                <a:gd name="connsiteY1" fmla="*/ 0 h 395113"/>
                <a:gd name="connsiteX2" fmla="*/ 1295971 w 1295971"/>
                <a:gd name="connsiteY2" fmla="*/ 395113 h 395113"/>
                <a:gd name="connsiteX3" fmla="*/ 0 w 1295971"/>
                <a:gd name="connsiteY3" fmla="*/ 395113 h 395113"/>
                <a:gd name="connsiteX4" fmla="*/ 0 w 1295971"/>
                <a:gd name="connsiteY4" fmla="*/ 0 h 395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5971" h="395113">
                  <a:moveTo>
                    <a:pt x="0" y="0"/>
                  </a:moveTo>
                  <a:lnTo>
                    <a:pt x="1295971" y="0"/>
                  </a:lnTo>
                  <a:lnTo>
                    <a:pt x="1295971" y="395113"/>
                  </a:lnTo>
                  <a:lnTo>
                    <a:pt x="0" y="395113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C49B4B"/>
              </a:solidFill>
            </a:ln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IN" sz="2700" kern="120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7D45FCF2-55A4-3213-BDB8-B65CFB3FEDA2}"/>
                </a:ext>
              </a:extLst>
            </p:cNvPr>
            <p:cNvSpPr/>
            <p:nvPr/>
          </p:nvSpPr>
          <p:spPr>
            <a:xfrm>
              <a:off x="2933220" y="3761073"/>
              <a:ext cx="1595702" cy="567013"/>
            </a:xfrm>
            <a:custGeom>
              <a:avLst/>
              <a:gdLst>
                <a:gd name="connsiteX0" fmla="*/ 0 w 1295971"/>
                <a:gd name="connsiteY0" fmla="*/ 0 h 395113"/>
                <a:gd name="connsiteX1" fmla="*/ 1295971 w 1295971"/>
                <a:gd name="connsiteY1" fmla="*/ 0 h 395113"/>
                <a:gd name="connsiteX2" fmla="*/ 1295971 w 1295971"/>
                <a:gd name="connsiteY2" fmla="*/ 395113 h 395113"/>
                <a:gd name="connsiteX3" fmla="*/ 0 w 1295971"/>
                <a:gd name="connsiteY3" fmla="*/ 395113 h 395113"/>
                <a:gd name="connsiteX4" fmla="*/ 0 w 1295971"/>
                <a:gd name="connsiteY4" fmla="*/ 0 h 395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5971" h="395113">
                  <a:moveTo>
                    <a:pt x="0" y="0"/>
                  </a:moveTo>
                  <a:lnTo>
                    <a:pt x="1295971" y="0"/>
                  </a:lnTo>
                  <a:lnTo>
                    <a:pt x="1295971" y="395113"/>
                  </a:lnTo>
                  <a:lnTo>
                    <a:pt x="0" y="395113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C49B4B"/>
              </a:solidFill>
            </a:ln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IN" sz="2700" kern="1200"/>
            </a:p>
          </p:txBody>
        </p:sp>
      </p:grpSp>
      <p:sp>
        <p:nvSpPr>
          <p:cNvPr id="144" name="CuadroTexto 238">
            <a:extLst>
              <a:ext uri="{FF2B5EF4-FFF2-40B4-BE49-F238E27FC236}">
                <a16:creationId xmlns:a16="http://schemas.microsoft.com/office/drawing/2014/main" id="{68DC261F-5F25-3D0E-1493-CBFE4A8CCA36}"/>
              </a:ext>
            </a:extLst>
          </p:cNvPr>
          <p:cNvSpPr txBox="1"/>
          <p:nvPr/>
        </p:nvSpPr>
        <p:spPr>
          <a:xfrm>
            <a:off x="2445196" y="2749142"/>
            <a:ext cx="19399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1100" b="1" u="sng" kern="1200" dirty="0">
                <a:solidFill>
                  <a:srgbClr val="C49B4B"/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PLANNED DELIVERIES:</a:t>
            </a:r>
          </a:p>
        </p:txBody>
      </p:sp>
      <p:sp>
        <p:nvSpPr>
          <p:cNvPr id="145" name="CuadroTexto 238">
            <a:extLst>
              <a:ext uri="{FF2B5EF4-FFF2-40B4-BE49-F238E27FC236}">
                <a16:creationId xmlns:a16="http://schemas.microsoft.com/office/drawing/2014/main" id="{BCEDA312-E1B6-1DAC-29D9-3415E9760EB5}"/>
              </a:ext>
            </a:extLst>
          </p:cNvPr>
          <p:cNvSpPr txBox="1"/>
          <p:nvPr/>
        </p:nvSpPr>
        <p:spPr>
          <a:xfrm>
            <a:off x="2476172" y="3999090"/>
            <a:ext cx="19020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1100" b="1" u="sng" kern="1200" dirty="0">
                <a:solidFill>
                  <a:srgbClr val="C49B4B"/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PLANNED PROJECTS:</a:t>
            </a:r>
          </a:p>
        </p:txBody>
      </p:sp>
      <p:sp>
        <p:nvSpPr>
          <p:cNvPr id="146" name="CuadroTexto 238">
            <a:extLst>
              <a:ext uri="{FF2B5EF4-FFF2-40B4-BE49-F238E27FC236}">
                <a16:creationId xmlns:a16="http://schemas.microsoft.com/office/drawing/2014/main" id="{9A62AEAC-36A5-1473-B420-A02BF9119C30}"/>
              </a:ext>
            </a:extLst>
          </p:cNvPr>
          <p:cNvSpPr txBox="1"/>
          <p:nvPr/>
        </p:nvSpPr>
        <p:spPr>
          <a:xfrm>
            <a:off x="2468057" y="2932058"/>
            <a:ext cx="19399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1000" b="1" kern="1200" dirty="0">
                <a:solidFill>
                  <a:srgbClr val="C49B4B"/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Nobility, Bonheur Avenue, Pious Hideaways, Jeevan Sukh, Khyber Range</a:t>
            </a:r>
          </a:p>
        </p:txBody>
      </p:sp>
      <p:sp>
        <p:nvSpPr>
          <p:cNvPr id="147" name="CuadroTexto 238">
            <a:extLst>
              <a:ext uri="{FF2B5EF4-FFF2-40B4-BE49-F238E27FC236}">
                <a16:creationId xmlns:a16="http://schemas.microsoft.com/office/drawing/2014/main" id="{39AB4D07-53FB-649A-38E1-24341D710323}"/>
              </a:ext>
            </a:extLst>
          </p:cNvPr>
          <p:cNvSpPr txBox="1"/>
          <p:nvPr/>
        </p:nvSpPr>
        <p:spPr>
          <a:xfrm>
            <a:off x="2426188" y="4180043"/>
            <a:ext cx="19399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1000" b="1" kern="1200" dirty="0">
                <a:solidFill>
                  <a:srgbClr val="C49B4B"/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Kabana High, 1000 Trees, Grandstand, Golf Meadows Lifestyle</a:t>
            </a:r>
          </a:p>
        </p:txBody>
      </p:sp>
      <p:pic>
        <p:nvPicPr>
          <p:cNvPr id="4" name="Picture 3" descr="A yellow butterfly with black text&#10;&#10;Description automatically generated">
            <a:extLst>
              <a:ext uri="{FF2B5EF4-FFF2-40B4-BE49-F238E27FC236}">
                <a16:creationId xmlns:a16="http://schemas.microsoft.com/office/drawing/2014/main" id="{EE62BFA1-0303-D60F-B257-9045D605E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533" y="364278"/>
            <a:ext cx="1156472" cy="40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634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327;p34"/>
          <p:cNvSpPr/>
          <p:nvPr/>
        </p:nvSpPr>
        <p:spPr>
          <a:xfrm>
            <a:off x="696432" y="2530442"/>
            <a:ext cx="7751135" cy="8261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335;p35">
            <a:extLst>
              <a:ext uri="{FF2B5EF4-FFF2-40B4-BE49-F238E27FC236}">
                <a16:creationId xmlns:a16="http://schemas.microsoft.com/office/drawing/2014/main" id="{0A9394A6-8E34-FDA8-D22A-B01C78BADD70}"/>
              </a:ext>
            </a:extLst>
          </p:cNvPr>
          <p:cNvSpPr txBox="1">
            <a:spLocks/>
          </p:cNvSpPr>
          <p:nvPr/>
        </p:nvSpPr>
        <p:spPr>
          <a:xfrm>
            <a:off x="2289974" y="2731378"/>
            <a:ext cx="4564051" cy="69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7200" b="0" i="0" u="none" strike="noStrike" cap="none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9pPr>
          </a:lstStyle>
          <a:p>
            <a:pPr algn="ctr"/>
            <a:r>
              <a:rPr lang="en-IN" sz="2000" b="1" dirty="0">
                <a:solidFill>
                  <a:schemeClr val="accent6"/>
                </a:solidFill>
                <a:latin typeface="Albert Sans" panose="020B0604020202020204" charset="0"/>
              </a:rPr>
              <a:t>RESIDENTIAL</a:t>
            </a:r>
          </a:p>
        </p:txBody>
      </p:sp>
      <p:pic>
        <p:nvPicPr>
          <p:cNvPr id="17" name="Picture 16" descr="A butterfly drawn in a line&#10;&#10;Description automatically generated">
            <a:extLst>
              <a:ext uri="{FF2B5EF4-FFF2-40B4-BE49-F238E27FC236}">
                <a16:creationId xmlns:a16="http://schemas.microsoft.com/office/drawing/2014/main" id="{C34BEB1A-E6B4-9273-11C2-2B2A12FF1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32" y="1262343"/>
            <a:ext cx="1928904" cy="1149778"/>
          </a:xfrm>
          <a:prstGeom prst="rect">
            <a:avLst/>
          </a:prstGeom>
        </p:spPr>
      </p:pic>
      <p:sp>
        <p:nvSpPr>
          <p:cNvPr id="18" name="Google Shape;324;p34">
            <a:extLst>
              <a:ext uri="{FF2B5EF4-FFF2-40B4-BE49-F238E27FC236}">
                <a16:creationId xmlns:a16="http://schemas.microsoft.com/office/drawing/2014/main" id="{E73B0517-843D-8585-0F50-0117585199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50907" y="1370167"/>
            <a:ext cx="5822231" cy="9341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4800" dirty="0">
                <a:latin typeface="Century Gothic" panose="020B0502020202020204" pitchFamily="34" charset="0"/>
              </a:rPr>
              <a:t>PROJECT STATUS</a:t>
            </a:r>
          </a:p>
        </p:txBody>
      </p:sp>
      <p:pic>
        <p:nvPicPr>
          <p:cNvPr id="2" name="Picture 1" descr="A yellow butterfly with black text&#10;&#10;Description automatically generated">
            <a:extLst>
              <a:ext uri="{FF2B5EF4-FFF2-40B4-BE49-F238E27FC236}">
                <a16:creationId xmlns:a16="http://schemas.microsoft.com/office/drawing/2014/main" id="{0A5E9E44-5035-2249-AED5-57DF223843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6533" y="364278"/>
            <a:ext cx="1156472" cy="40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531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"/>
          <p:cNvSpPr txBox="1">
            <a:spLocks noGrp="1"/>
          </p:cNvSpPr>
          <p:nvPr>
            <p:ph type="title"/>
          </p:nvPr>
        </p:nvSpPr>
        <p:spPr>
          <a:xfrm>
            <a:off x="1000995" y="272161"/>
            <a:ext cx="2886137" cy="8144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latin typeface="Century Gothic" panose="020B0502020202020204" pitchFamily="34" charset="0"/>
              </a:rPr>
              <a:t>DELIVERED</a:t>
            </a:r>
            <a:endParaRPr sz="3200" b="1" dirty="0"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55A348-C7D5-53F7-429B-36F8EB02FDAF}"/>
              </a:ext>
            </a:extLst>
          </p:cNvPr>
          <p:cNvSpPr/>
          <p:nvPr/>
        </p:nvSpPr>
        <p:spPr>
          <a:xfrm>
            <a:off x="799541" y="1329808"/>
            <a:ext cx="3283361" cy="3061622"/>
          </a:xfrm>
          <a:prstGeom prst="rect">
            <a:avLst/>
          </a:prstGeom>
          <a:noFill/>
          <a:ln w="38100">
            <a:solidFill>
              <a:srgbClr val="C49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 descr="A butterfly drawn in a line&#10;&#10;Description automatically generated">
            <a:extLst>
              <a:ext uri="{FF2B5EF4-FFF2-40B4-BE49-F238E27FC236}">
                <a16:creationId xmlns:a16="http://schemas.microsoft.com/office/drawing/2014/main" id="{7747FE3B-CD11-4BBE-EDFA-897619583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2" y="436404"/>
            <a:ext cx="815263" cy="485961"/>
          </a:xfrm>
          <a:prstGeom prst="rect">
            <a:avLst/>
          </a:prstGeom>
        </p:spPr>
      </p:pic>
      <p:sp>
        <p:nvSpPr>
          <p:cNvPr id="2" name="Google Shape;305;p32">
            <a:extLst>
              <a:ext uri="{FF2B5EF4-FFF2-40B4-BE49-F238E27FC236}">
                <a16:creationId xmlns:a16="http://schemas.microsoft.com/office/drawing/2014/main" id="{C5618863-7CD9-74BD-B3E8-858D8A941C21}"/>
              </a:ext>
            </a:extLst>
          </p:cNvPr>
          <p:cNvSpPr txBox="1">
            <a:spLocks/>
          </p:cNvSpPr>
          <p:nvPr/>
        </p:nvSpPr>
        <p:spPr>
          <a:xfrm>
            <a:off x="1000995" y="1826048"/>
            <a:ext cx="24088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4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en-IN" b="1" dirty="0">
                <a:solidFill>
                  <a:srgbClr val="C49B4B"/>
                </a:solidFill>
              </a:rPr>
              <a:t>Sector 10,</a:t>
            </a:r>
          </a:p>
          <a:p>
            <a:pPr marL="0" indent="0" algn="l"/>
            <a:r>
              <a:rPr lang="en-IN" b="1" dirty="0">
                <a:solidFill>
                  <a:srgbClr val="C49B4B"/>
                </a:solidFill>
              </a:rPr>
              <a:t>Greater Noida West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43FC009-0A92-454E-1007-17CC108AC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764" y="1037791"/>
            <a:ext cx="4755202" cy="3645656"/>
          </a:xfrm>
          <a:prstGeom prst="rect">
            <a:avLst/>
          </a:prstGeom>
          <a:ln w="38100" cap="sq">
            <a:solidFill>
              <a:srgbClr val="C49B4B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AD78BE-9805-C1F1-1652-8D55ACDF474B}"/>
              </a:ext>
            </a:extLst>
          </p:cNvPr>
          <p:cNvSpPr txBox="1"/>
          <p:nvPr/>
        </p:nvSpPr>
        <p:spPr>
          <a:xfrm>
            <a:off x="931058" y="1435630"/>
            <a:ext cx="26247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6"/>
                </a:solidFill>
                <a:latin typeface="Albert Sans" panose="020B0604020202020204" charset="0"/>
              </a:rPr>
              <a:t>HAPPY TRAILS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695817-2C8B-6576-E524-EF5CC6C9BE02}"/>
              </a:ext>
            </a:extLst>
          </p:cNvPr>
          <p:cNvSpPr txBox="1"/>
          <p:nvPr/>
        </p:nvSpPr>
        <p:spPr>
          <a:xfrm>
            <a:off x="973216" y="2253906"/>
            <a:ext cx="2408873" cy="158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Launched in APR’18,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Spread across 9 Acres,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1239 Apartments,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Typology: 2 BHK + Study &amp; 3 BHK + Study,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Size: 1165 &amp; 1625 Sq. Ft.</a:t>
            </a:r>
          </a:p>
        </p:txBody>
      </p:sp>
      <p:sp>
        <p:nvSpPr>
          <p:cNvPr id="9" name="Google Shape;305;p32">
            <a:extLst>
              <a:ext uri="{FF2B5EF4-FFF2-40B4-BE49-F238E27FC236}">
                <a16:creationId xmlns:a16="http://schemas.microsoft.com/office/drawing/2014/main" id="{DC08FCB8-92BE-2614-F18D-FCE97011CBD4}"/>
              </a:ext>
            </a:extLst>
          </p:cNvPr>
          <p:cNvSpPr txBox="1">
            <a:spLocks/>
          </p:cNvSpPr>
          <p:nvPr/>
        </p:nvSpPr>
        <p:spPr>
          <a:xfrm>
            <a:off x="1000995" y="3865294"/>
            <a:ext cx="27204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4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en-IN" sz="1500" b="1" dirty="0">
                <a:solidFill>
                  <a:srgbClr val="C49B4B"/>
                </a:solidFill>
              </a:rPr>
              <a:t>900+ FAMILIES RESIDING</a:t>
            </a:r>
          </a:p>
        </p:txBody>
      </p:sp>
      <p:pic>
        <p:nvPicPr>
          <p:cNvPr id="4" name="Picture 3" descr="A yellow butterfly with black text&#10;&#10;Description automatically generated">
            <a:extLst>
              <a:ext uri="{FF2B5EF4-FFF2-40B4-BE49-F238E27FC236}">
                <a16:creationId xmlns:a16="http://schemas.microsoft.com/office/drawing/2014/main" id="{A2DBB4A2-84E0-EA38-6134-0834036C55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6533" y="364278"/>
            <a:ext cx="1156472" cy="40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88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"/>
          <p:cNvSpPr txBox="1">
            <a:spLocks noGrp="1"/>
          </p:cNvSpPr>
          <p:nvPr>
            <p:ph type="title"/>
          </p:nvPr>
        </p:nvSpPr>
        <p:spPr>
          <a:xfrm>
            <a:off x="1000994" y="272161"/>
            <a:ext cx="5079765" cy="8144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latin typeface="Century Gothic" panose="020B0502020202020204" pitchFamily="34" charset="0"/>
              </a:rPr>
              <a:t>READY FOR POSSESSION</a:t>
            </a:r>
            <a:endParaRPr sz="3200" b="1" dirty="0"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55A348-C7D5-53F7-429B-36F8EB02FDAF}"/>
              </a:ext>
            </a:extLst>
          </p:cNvPr>
          <p:cNvSpPr/>
          <p:nvPr/>
        </p:nvSpPr>
        <p:spPr>
          <a:xfrm>
            <a:off x="799541" y="1329808"/>
            <a:ext cx="3283361" cy="3061622"/>
          </a:xfrm>
          <a:prstGeom prst="rect">
            <a:avLst/>
          </a:prstGeom>
          <a:noFill/>
          <a:ln w="38100">
            <a:solidFill>
              <a:srgbClr val="C49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 descr="A butterfly drawn in a line&#10;&#10;Description automatically generated">
            <a:extLst>
              <a:ext uri="{FF2B5EF4-FFF2-40B4-BE49-F238E27FC236}">
                <a16:creationId xmlns:a16="http://schemas.microsoft.com/office/drawing/2014/main" id="{7747FE3B-CD11-4BBE-EDFA-897619583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2" y="436404"/>
            <a:ext cx="815263" cy="485961"/>
          </a:xfrm>
          <a:prstGeom prst="rect">
            <a:avLst/>
          </a:prstGeom>
        </p:spPr>
      </p:pic>
      <p:sp>
        <p:nvSpPr>
          <p:cNvPr id="2" name="Google Shape;305;p32">
            <a:extLst>
              <a:ext uri="{FF2B5EF4-FFF2-40B4-BE49-F238E27FC236}">
                <a16:creationId xmlns:a16="http://schemas.microsoft.com/office/drawing/2014/main" id="{C5618863-7CD9-74BD-B3E8-858D8A941C21}"/>
              </a:ext>
            </a:extLst>
          </p:cNvPr>
          <p:cNvSpPr txBox="1">
            <a:spLocks/>
          </p:cNvSpPr>
          <p:nvPr/>
        </p:nvSpPr>
        <p:spPr>
          <a:xfrm>
            <a:off x="1000995" y="1826048"/>
            <a:ext cx="24088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4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en-IN" b="1" dirty="0">
                <a:solidFill>
                  <a:srgbClr val="C49B4B"/>
                </a:solidFill>
              </a:rPr>
              <a:t>Sector 4,</a:t>
            </a:r>
          </a:p>
          <a:p>
            <a:pPr marL="0" indent="0" algn="l"/>
            <a:r>
              <a:rPr lang="en-IN" b="1" dirty="0">
                <a:solidFill>
                  <a:srgbClr val="C49B4B"/>
                </a:solidFill>
              </a:rPr>
              <a:t>Greater Noida West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AD78BE-9805-C1F1-1652-8D55ACDF474B}"/>
              </a:ext>
            </a:extLst>
          </p:cNvPr>
          <p:cNvSpPr txBox="1"/>
          <p:nvPr/>
        </p:nvSpPr>
        <p:spPr>
          <a:xfrm>
            <a:off x="931058" y="1435630"/>
            <a:ext cx="26247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6"/>
                </a:solidFill>
                <a:latin typeface="Albert Sans" panose="020B0604020202020204" charset="0"/>
              </a:rPr>
              <a:t>NOBILITY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695817-2C8B-6576-E524-EF5CC6C9BE02}"/>
              </a:ext>
            </a:extLst>
          </p:cNvPr>
          <p:cNvSpPr txBox="1"/>
          <p:nvPr/>
        </p:nvSpPr>
        <p:spPr>
          <a:xfrm>
            <a:off x="973216" y="2253906"/>
            <a:ext cx="2408873" cy="158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Launched in AUG’19,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Spread across 5 Acres,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604 Apartments,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Typology: 3 BHK + Study,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Size: 1675 Sq. Ft.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Delivery started in MAY’24,</a:t>
            </a:r>
          </a:p>
        </p:txBody>
      </p:sp>
      <p:sp>
        <p:nvSpPr>
          <p:cNvPr id="9" name="Google Shape;305;p32">
            <a:extLst>
              <a:ext uri="{FF2B5EF4-FFF2-40B4-BE49-F238E27FC236}">
                <a16:creationId xmlns:a16="http://schemas.microsoft.com/office/drawing/2014/main" id="{DC08FCB8-92BE-2614-F18D-FCE97011CBD4}"/>
              </a:ext>
            </a:extLst>
          </p:cNvPr>
          <p:cNvSpPr txBox="1">
            <a:spLocks/>
          </p:cNvSpPr>
          <p:nvPr/>
        </p:nvSpPr>
        <p:spPr>
          <a:xfrm>
            <a:off x="1000995" y="3865294"/>
            <a:ext cx="24088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4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en-IN" sz="1500" b="1" dirty="0">
                <a:solidFill>
                  <a:srgbClr val="C49B4B"/>
                </a:solidFill>
              </a:rPr>
              <a:t>100% SOLD OUT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D3399E3-D9C9-D443-EE36-65F8A4822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764" y="984626"/>
            <a:ext cx="4756694" cy="3646800"/>
          </a:xfrm>
          <a:prstGeom prst="rect">
            <a:avLst/>
          </a:prstGeom>
          <a:ln w="38100" cap="sq">
            <a:solidFill>
              <a:srgbClr val="C49B4B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yellow butterfly with black text&#10;&#10;Description automatically generated">
            <a:extLst>
              <a:ext uri="{FF2B5EF4-FFF2-40B4-BE49-F238E27FC236}">
                <a16:creationId xmlns:a16="http://schemas.microsoft.com/office/drawing/2014/main" id="{1C54135C-9527-5762-B1D0-C2A6AE4318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6533" y="364278"/>
            <a:ext cx="1156472" cy="40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880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"/>
          <p:cNvSpPr txBox="1">
            <a:spLocks noGrp="1"/>
          </p:cNvSpPr>
          <p:nvPr>
            <p:ph type="title"/>
          </p:nvPr>
        </p:nvSpPr>
        <p:spPr>
          <a:xfrm>
            <a:off x="1035681" y="306280"/>
            <a:ext cx="4862199" cy="8144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latin typeface="Century Gothic" panose="020B0502020202020204" pitchFamily="34" charset="0"/>
              </a:rPr>
              <a:t>READY FOR POSSESSION</a:t>
            </a:r>
            <a:endParaRPr sz="3200" b="1" dirty="0"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55A348-C7D5-53F7-429B-36F8EB02FDAF}"/>
              </a:ext>
            </a:extLst>
          </p:cNvPr>
          <p:cNvSpPr/>
          <p:nvPr/>
        </p:nvSpPr>
        <p:spPr>
          <a:xfrm>
            <a:off x="799541" y="1329808"/>
            <a:ext cx="3283361" cy="3061622"/>
          </a:xfrm>
          <a:prstGeom prst="rect">
            <a:avLst/>
          </a:prstGeom>
          <a:noFill/>
          <a:ln w="38100">
            <a:solidFill>
              <a:srgbClr val="C49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 descr="A butterfly drawn in a line&#10;&#10;Description automatically generated">
            <a:extLst>
              <a:ext uri="{FF2B5EF4-FFF2-40B4-BE49-F238E27FC236}">
                <a16:creationId xmlns:a16="http://schemas.microsoft.com/office/drawing/2014/main" id="{7747FE3B-CD11-4BBE-EDFA-897619583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18" y="491789"/>
            <a:ext cx="815263" cy="485961"/>
          </a:xfrm>
          <a:prstGeom prst="rect">
            <a:avLst/>
          </a:prstGeom>
        </p:spPr>
      </p:pic>
      <p:sp>
        <p:nvSpPr>
          <p:cNvPr id="2" name="Google Shape;305;p32">
            <a:extLst>
              <a:ext uri="{FF2B5EF4-FFF2-40B4-BE49-F238E27FC236}">
                <a16:creationId xmlns:a16="http://schemas.microsoft.com/office/drawing/2014/main" id="{C5618863-7CD9-74BD-B3E8-858D8A941C21}"/>
              </a:ext>
            </a:extLst>
          </p:cNvPr>
          <p:cNvSpPr txBox="1">
            <a:spLocks/>
          </p:cNvSpPr>
          <p:nvPr/>
        </p:nvSpPr>
        <p:spPr>
          <a:xfrm>
            <a:off x="1000995" y="1826048"/>
            <a:ext cx="24088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4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en-IN" b="1" dirty="0">
                <a:solidFill>
                  <a:srgbClr val="C49B4B"/>
                </a:solidFill>
              </a:rPr>
              <a:t>Sector 150,</a:t>
            </a:r>
          </a:p>
          <a:p>
            <a:pPr marL="0" indent="0" algn="l"/>
            <a:r>
              <a:rPr lang="en-IN" b="1" dirty="0">
                <a:solidFill>
                  <a:srgbClr val="C49B4B"/>
                </a:solidFill>
              </a:rPr>
              <a:t>Greater Noida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AD78BE-9805-C1F1-1652-8D55ACDF474B}"/>
              </a:ext>
            </a:extLst>
          </p:cNvPr>
          <p:cNvSpPr txBox="1"/>
          <p:nvPr/>
        </p:nvSpPr>
        <p:spPr>
          <a:xfrm>
            <a:off x="931058" y="1435630"/>
            <a:ext cx="26247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6"/>
                </a:solidFill>
                <a:latin typeface="Albert Sans" panose="020B0604020202020204" charset="0"/>
              </a:rPr>
              <a:t>PIOUS HIDEAWAYS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695817-2C8B-6576-E524-EF5CC6C9BE02}"/>
              </a:ext>
            </a:extLst>
          </p:cNvPr>
          <p:cNvSpPr txBox="1"/>
          <p:nvPr/>
        </p:nvSpPr>
        <p:spPr>
          <a:xfrm>
            <a:off x="973216" y="2253906"/>
            <a:ext cx="2408873" cy="158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Launched in APR’19,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Spread across 9 Acres,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749 Apartments,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Typology: 3 BHK + Study,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Size: 1450 &amp; 1675 Sq. Ft.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Delivery started in JUN’24,</a:t>
            </a:r>
          </a:p>
        </p:txBody>
      </p:sp>
      <p:sp>
        <p:nvSpPr>
          <p:cNvPr id="9" name="Google Shape;305;p32">
            <a:extLst>
              <a:ext uri="{FF2B5EF4-FFF2-40B4-BE49-F238E27FC236}">
                <a16:creationId xmlns:a16="http://schemas.microsoft.com/office/drawing/2014/main" id="{DC08FCB8-92BE-2614-F18D-FCE97011CBD4}"/>
              </a:ext>
            </a:extLst>
          </p:cNvPr>
          <p:cNvSpPr txBox="1">
            <a:spLocks/>
          </p:cNvSpPr>
          <p:nvPr/>
        </p:nvSpPr>
        <p:spPr>
          <a:xfrm>
            <a:off x="1000995" y="3865294"/>
            <a:ext cx="24088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4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en-IN" sz="1500" b="1" dirty="0">
                <a:solidFill>
                  <a:srgbClr val="C49B4B"/>
                </a:solidFill>
              </a:rPr>
              <a:t>97% SOLD OUT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997C326-64EC-CD73-3A9E-E6CA01A38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764" y="1005892"/>
            <a:ext cx="4756694" cy="3646800"/>
          </a:xfrm>
          <a:prstGeom prst="rect">
            <a:avLst/>
          </a:prstGeom>
          <a:ln w="38100" cap="sq">
            <a:solidFill>
              <a:srgbClr val="C49B4B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yellow butterfly with black text&#10;&#10;Description automatically generated">
            <a:extLst>
              <a:ext uri="{FF2B5EF4-FFF2-40B4-BE49-F238E27FC236}">
                <a16:creationId xmlns:a16="http://schemas.microsoft.com/office/drawing/2014/main" id="{5535A252-2485-4636-BB04-E29453ABCE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6533" y="364278"/>
            <a:ext cx="1156472" cy="40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714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"/>
          <p:cNvSpPr txBox="1">
            <a:spLocks noGrp="1"/>
          </p:cNvSpPr>
          <p:nvPr>
            <p:ph type="title"/>
          </p:nvPr>
        </p:nvSpPr>
        <p:spPr>
          <a:xfrm>
            <a:off x="1000995" y="278508"/>
            <a:ext cx="5091195" cy="8144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latin typeface="Century Gothic" panose="020B0502020202020204" pitchFamily="34" charset="0"/>
              </a:rPr>
              <a:t>READY FOR POSSESSION</a:t>
            </a:r>
            <a:endParaRPr sz="3200" b="1" dirty="0"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55A348-C7D5-53F7-429B-36F8EB02FDAF}"/>
              </a:ext>
            </a:extLst>
          </p:cNvPr>
          <p:cNvSpPr/>
          <p:nvPr/>
        </p:nvSpPr>
        <p:spPr>
          <a:xfrm>
            <a:off x="799541" y="1329808"/>
            <a:ext cx="3283361" cy="3061622"/>
          </a:xfrm>
          <a:prstGeom prst="rect">
            <a:avLst/>
          </a:prstGeom>
          <a:noFill/>
          <a:ln w="38100">
            <a:solidFill>
              <a:srgbClr val="C49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 descr="A butterfly drawn in a line&#10;&#10;Description automatically generated">
            <a:extLst>
              <a:ext uri="{FF2B5EF4-FFF2-40B4-BE49-F238E27FC236}">
                <a16:creationId xmlns:a16="http://schemas.microsoft.com/office/drawing/2014/main" id="{7747FE3B-CD11-4BBE-EDFA-897619583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2" y="457670"/>
            <a:ext cx="815263" cy="485961"/>
          </a:xfrm>
          <a:prstGeom prst="rect">
            <a:avLst/>
          </a:prstGeom>
        </p:spPr>
      </p:pic>
      <p:sp>
        <p:nvSpPr>
          <p:cNvPr id="2" name="Google Shape;305;p32">
            <a:extLst>
              <a:ext uri="{FF2B5EF4-FFF2-40B4-BE49-F238E27FC236}">
                <a16:creationId xmlns:a16="http://schemas.microsoft.com/office/drawing/2014/main" id="{C5618863-7CD9-74BD-B3E8-858D8A941C21}"/>
              </a:ext>
            </a:extLst>
          </p:cNvPr>
          <p:cNvSpPr txBox="1">
            <a:spLocks/>
          </p:cNvSpPr>
          <p:nvPr/>
        </p:nvSpPr>
        <p:spPr>
          <a:xfrm>
            <a:off x="1000995" y="1826048"/>
            <a:ext cx="24088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4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en-IN" b="1" dirty="0">
                <a:solidFill>
                  <a:srgbClr val="C49B4B"/>
                </a:solidFill>
              </a:rPr>
              <a:t>(Phase 1)</a:t>
            </a:r>
          </a:p>
          <a:p>
            <a:pPr marL="0" indent="0" algn="l"/>
            <a:r>
              <a:rPr lang="en-IN" b="1" dirty="0">
                <a:solidFill>
                  <a:srgbClr val="C49B4B"/>
                </a:solidFill>
              </a:rPr>
              <a:t>Sector 35, Gurugram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AD78BE-9805-C1F1-1652-8D55ACDF474B}"/>
              </a:ext>
            </a:extLst>
          </p:cNvPr>
          <p:cNvSpPr txBox="1"/>
          <p:nvPr/>
        </p:nvSpPr>
        <p:spPr>
          <a:xfrm>
            <a:off x="931058" y="1435630"/>
            <a:ext cx="26247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6"/>
                </a:solidFill>
                <a:latin typeface="Albert Sans" panose="020B0604020202020204" charset="0"/>
              </a:rPr>
              <a:t>BONHEUR AVENUE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695817-2C8B-6576-E524-EF5CC6C9BE02}"/>
              </a:ext>
            </a:extLst>
          </p:cNvPr>
          <p:cNvSpPr txBox="1"/>
          <p:nvPr/>
        </p:nvSpPr>
        <p:spPr>
          <a:xfrm>
            <a:off x="1000995" y="2380864"/>
            <a:ext cx="2408873" cy="1329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Launched in OCT’22,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Spread across 5 Acres,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140 Plots,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Size: 140 – 167 </a:t>
            </a:r>
            <a:r>
              <a:rPr lang="en-IN" sz="1100" dirty="0" err="1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Sq.Yds</a:t>
            </a: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OC APPLIED</a:t>
            </a:r>
          </a:p>
        </p:txBody>
      </p:sp>
      <p:sp>
        <p:nvSpPr>
          <p:cNvPr id="9" name="Google Shape;305;p32">
            <a:extLst>
              <a:ext uri="{FF2B5EF4-FFF2-40B4-BE49-F238E27FC236}">
                <a16:creationId xmlns:a16="http://schemas.microsoft.com/office/drawing/2014/main" id="{DC08FCB8-92BE-2614-F18D-FCE97011CBD4}"/>
              </a:ext>
            </a:extLst>
          </p:cNvPr>
          <p:cNvSpPr txBox="1">
            <a:spLocks/>
          </p:cNvSpPr>
          <p:nvPr/>
        </p:nvSpPr>
        <p:spPr>
          <a:xfrm>
            <a:off x="1000995" y="3865294"/>
            <a:ext cx="24088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4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en-IN" sz="1500" b="1" dirty="0">
                <a:solidFill>
                  <a:srgbClr val="C49B4B"/>
                </a:solidFill>
              </a:rPr>
              <a:t>100% SOLD OUT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F20A9E9-506D-FE9B-F042-938BB1CD6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764" y="1005892"/>
            <a:ext cx="4756694" cy="3646800"/>
          </a:xfrm>
          <a:prstGeom prst="rect">
            <a:avLst/>
          </a:prstGeom>
          <a:ln w="38100" cap="sq">
            <a:solidFill>
              <a:srgbClr val="C49B4B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yellow butterfly with black text&#10;&#10;Description automatically generated">
            <a:extLst>
              <a:ext uri="{FF2B5EF4-FFF2-40B4-BE49-F238E27FC236}">
                <a16:creationId xmlns:a16="http://schemas.microsoft.com/office/drawing/2014/main" id="{2ECC9A7A-AF74-A7A2-44C1-6F2AC5B66C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6533" y="364278"/>
            <a:ext cx="1156472" cy="40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083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"/>
          <p:cNvSpPr txBox="1">
            <a:spLocks noGrp="1"/>
          </p:cNvSpPr>
          <p:nvPr>
            <p:ph type="title"/>
          </p:nvPr>
        </p:nvSpPr>
        <p:spPr>
          <a:xfrm>
            <a:off x="1000995" y="278508"/>
            <a:ext cx="4756694" cy="8144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latin typeface="Century Gothic" panose="020B0502020202020204" pitchFamily="34" charset="0"/>
              </a:rPr>
              <a:t>UNDER CONSTRUCTION</a:t>
            </a:r>
            <a:endParaRPr sz="3200" b="1" dirty="0"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55A348-C7D5-53F7-429B-36F8EB02FDAF}"/>
              </a:ext>
            </a:extLst>
          </p:cNvPr>
          <p:cNvSpPr/>
          <p:nvPr/>
        </p:nvSpPr>
        <p:spPr>
          <a:xfrm>
            <a:off x="799541" y="1329808"/>
            <a:ext cx="3283361" cy="3061622"/>
          </a:xfrm>
          <a:prstGeom prst="rect">
            <a:avLst/>
          </a:prstGeom>
          <a:noFill/>
          <a:ln w="38100">
            <a:solidFill>
              <a:srgbClr val="C49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 descr="A butterfly drawn in a line&#10;&#10;Description automatically generated">
            <a:extLst>
              <a:ext uri="{FF2B5EF4-FFF2-40B4-BE49-F238E27FC236}">
                <a16:creationId xmlns:a16="http://schemas.microsoft.com/office/drawing/2014/main" id="{7747FE3B-CD11-4BBE-EDFA-897619583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2" y="457670"/>
            <a:ext cx="815263" cy="485961"/>
          </a:xfrm>
          <a:prstGeom prst="rect">
            <a:avLst/>
          </a:prstGeom>
        </p:spPr>
      </p:pic>
      <p:sp>
        <p:nvSpPr>
          <p:cNvPr id="2" name="Google Shape;305;p32">
            <a:extLst>
              <a:ext uri="{FF2B5EF4-FFF2-40B4-BE49-F238E27FC236}">
                <a16:creationId xmlns:a16="http://schemas.microsoft.com/office/drawing/2014/main" id="{C5618863-7CD9-74BD-B3E8-858D8A941C21}"/>
              </a:ext>
            </a:extLst>
          </p:cNvPr>
          <p:cNvSpPr txBox="1">
            <a:spLocks/>
          </p:cNvSpPr>
          <p:nvPr/>
        </p:nvSpPr>
        <p:spPr>
          <a:xfrm>
            <a:off x="1000995" y="1826048"/>
            <a:ext cx="24088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4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en-IN" b="1" dirty="0">
                <a:solidFill>
                  <a:srgbClr val="C49B4B"/>
                </a:solidFill>
              </a:rPr>
              <a:t>NH 24,</a:t>
            </a:r>
          </a:p>
          <a:p>
            <a:pPr marL="0" indent="0" algn="l"/>
            <a:r>
              <a:rPr lang="en-IN" b="1" dirty="0">
                <a:solidFill>
                  <a:srgbClr val="C49B4B"/>
                </a:solidFill>
              </a:rPr>
              <a:t>Ghaziabad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AD78BE-9805-C1F1-1652-8D55ACDF474B}"/>
              </a:ext>
            </a:extLst>
          </p:cNvPr>
          <p:cNvSpPr txBox="1"/>
          <p:nvPr/>
        </p:nvSpPr>
        <p:spPr>
          <a:xfrm>
            <a:off x="931058" y="1435630"/>
            <a:ext cx="262470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>
                <a:solidFill>
                  <a:schemeClr val="accent6"/>
                </a:solidFill>
                <a:latin typeface="Albert Sans" panose="020B0604020202020204" charset="0"/>
              </a:rPr>
              <a:t>FLORAL PATHWAYS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695817-2C8B-6576-E524-EF5CC6C9BE02}"/>
              </a:ext>
            </a:extLst>
          </p:cNvPr>
          <p:cNvSpPr txBox="1"/>
          <p:nvPr/>
        </p:nvSpPr>
        <p:spPr>
          <a:xfrm>
            <a:off x="1000995" y="2380864"/>
            <a:ext cx="2408873" cy="1329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Launched in AUG’21,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Spread across 5 Acres,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696 Apartments,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Typology: 3 BHK + Study,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Size: 1720 </a:t>
            </a:r>
            <a:r>
              <a:rPr lang="en-IN" sz="1100" dirty="0" err="1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Sq.Ft</a:t>
            </a: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9" name="Google Shape;305;p32">
            <a:extLst>
              <a:ext uri="{FF2B5EF4-FFF2-40B4-BE49-F238E27FC236}">
                <a16:creationId xmlns:a16="http://schemas.microsoft.com/office/drawing/2014/main" id="{DC08FCB8-92BE-2614-F18D-FCE97011CBD4}"/>
              </a:ext>
            </a:extLst>
          </p:cNvPr>
          <p:cNvSpPr txBox="1">
            <a:spLocks/>
          </p:cNvSpPr>
          <p:nvPr/>
        </p:nvSpPr>
        <p:spPr>
          <a:xfrm>
            <a:off x="1000995" y="3865294"/>
            <a:ext cx="24088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4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en-IN" sz="1500" b="1" dirty="0">
                <a:solidFill>
                  <a:srgbClr val="C49B4B"/>
                </a:solidFill>
              </a:rPr>
              <a:t>90% SOLD OUT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E03E8FCC-91FD-D937-CDA6-BBEC6DEB9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369" y="1037219"/>
            <a:ext cx="4756696" cy="3646800"/>
          </a:xfrm>
          <a:prstGeom prst="rect">
            <a:avLst/>
          </a:prstGeom>
          <a:ln w="38100" cap="sq">
            <a:solidFill>
              <a:srgbClr val="C49B4B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yellow butterfly with black text&#10;&#10;Description automatically generated">
            <a:extLst>
              <a:ext uri="{FF2B5EF4-FFF2-40B4-BE49-F238E27FC236}">
                <a16:creationId xmlns:a16="http://schemas.microsoft.com/office/drawing/2014/main" id="{2261AADD-4387-EC79-9D2A-1573A55A9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6533" y="364278"/>
            <a:ext cx="1156472" cy="40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604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"/>
          <p:cNvSpPr txBox="1">
            <a:spLocks noGrp="1"/>
          </p:cNvSpPr>
          <p:nvPr>
            <p:ph type="title"/>
          </p:nvPr>
        </p:nvSpPr>
        <p:spPr>
          <a:xfrm>
            <a:off x="1000995" y="278508"/>
            <a:ext cx="4756694" cy="8144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latin typeface="Century Gothic" panose="020B0502020202020204" pitchFamily="34" charset="0"/>
              </a:rPr>
              <a:t>UNDER CONSTRUCTION</a:t>
            </a:r>
            <a:endParaRPr sz="3200" b="1" dirty="0"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55A348-C7D5-53F7-429B-36F8EB02FDAF}"/>
              </a:ext>
            </a:extLst>
          </p:cNvPr>
          <p:cNvSpPr/>
          <p:nvPr/>
        </p:nvSpPr>
        <p:spPr>
          <a:xfrm>
            <a:off x="799541" y="1329808"/>
            <a:ext cx="3283361" cy="3061622"/>
          </a:xfrm>
          <a:prstGeom prst="rect">
            <a:avLst/>
          </a:prstGeom>
          <a:noFill/>
          <a:ln w="38100">
            <a:solidFill>
              <a:srgbClr val="C49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 descr="A butterfly drawn in a line&#10;&#10;Description automatically generated">
            <a:extLst>
              <a:ext uri="{FF2B5EF4-FFF2-40B4-BE49-F238E27FC236}">
                <a16:creationId xmlns:a16="http://schemas.microsoft.com/office/drawing/2014/main" id="{7747FE3B-CD11-4BBE-EDFA-897619583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2" y="457670"/>
            <a:ext cx="815263" cy="485961"/>
          </a:xfrm>
          <a:prstGeom prst="rect">
            <a:avLst/>
          </a:prstGeom>
        </p:spPr>
      </p:pic>
      <p:sp>
        <p:nvSpPr>
          <p:cNvPr id="2" name="Google Shape;305;p32">
            <a:extLst>
              <a:ext uri="{FF2B5EF4-FFF2-40B4-BE49-F238E27FC236}">
                <a16:creationId xmlns:a16="http://schemas.microsoft.com/office/drawing/2014/main" id="{C5618863-7CD9-74BD-B3E8-858D8A941C21}"/>
              </a:ext>
            </a:extLst>
          </p:cNvPr>
          <p:cNvSpPr txBox="1">
            <a:spLocks/>
          </p:cNvSpPr>
          <p:nvPr/>
        </p:nvSpPr>
        <p:spPr>
          <a:xfrm>
            <a:off x="1000995" y="1826048"/>
            <a:ext cx="24088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4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en-IN" b="1" dirty="0">
                <a:solidFill>
                  <a:srgbClr val="C49B4B"/>
                </a:solidFill>
              </a:rPr>
              <a:t>Sector 150,</a:t>
            </a:r>
          </a:p>
          <a:p>
            <a:pPr marL="0" indent="0" algn="l"/>
            <a:r>
              <a:rPr lang="en-IN" b="1" dirty="0">
                <a:solidFill>
                  <a:srgbClr val="C49B4B"/>
                </a:solidFill>
              </a:rPr>
              <a:t>Greater Noida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AD78BE-9805-C1F1-1652-8D55ACDF474B}"/>
              </a:ext>
            </a:extLst>
          </p:cNvPr>
          <p:cNvSpPr txBox="1"/>
          <p:nvPr/>
        </p:nvSpPr>
        <p:spPr>
          <a:xfrm>
            <a:off x="931058" y="1435630"/>
            <a:ext cx="26247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6"/>
                </a:solidFill>
                <a:latin typeface="Albert Sans" panose="020B0604020202020204" charset="0"/>
              </a:rPr>
              <a:t>PIOUS ORCHARDS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695817-2C8B-6576-E524-EF5CC6C9BE02}"/>
              </a:ext>
            </a:extLst>
          </p:cNvPr>
          <p:cNvSpPr txBox="1"/>
          <p:nvPr/>
        </p:nvSpPr>
        <p:spPr>
          <a:xfrm>
            <a:off x="1000994" y="2273547"/>
            <a:ext cx="2408873" cy="158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Launched in OCT’21,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Spread across 9 Acres,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608 Apartments,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Typology: 3 BHK + Study &amp; 5 BHK + Servant,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Size: 2350 &amp; 3200 </a:t>
            </a:r>
            <a:r>
              <a:rPr lang="en-IN" sz="1100" dirty="0" err="1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Sq.Ft</a:t>
            </a: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9" name="Google Shape;305;p32">
            <a:extLst>
              <a:ext uri="{FF2B5EF4-FFF2-40B4-BE49-F238E27FC236}">
                <a16:creationId xmlns:a16="http://schemas.microsoft.com/office/drawing/2014/main" id="{DC08FCB8-92BE-2614-F18D-FCE97011CBD4}"/>
              </a:ext>
            </a:extLst>
          </p:cNvPr>
          <p:cNvSpPr txBox="1">
            <a:spLocks/>
          </p:cNvSpPr>
          <p:nvPr/>
        </p:nvSpPr>
        <p:spPr>
          <a:xfrm>
            <a:off x="1000994" y="3904575"/>
            <a:ext cx="24088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4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en-IN" sz="1500" b="1" dirty="0">
                <a:solidFill>
                  <a:srgbClr val="C49B4B"/>
                </a:solidFill>
              </a:rPr>
              <a:t>80% SOLD OUT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E03E8FCC-91FD-D937-CDA6-BBEC6DEB9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369" y="1037219"/>
            <a:ext cx="4756696" cy="3646800"/>
          </a:xfrm>
          <a:prstGeom prst="rect">
            <a:avLst/>
          </a:prstGeom>
          <a:ln w="38100" cap="sq">
            <a:solidFill>
              <a:srgbClr val="C49B4B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yellow butterfly with black text&#10;&#10;Description automatically generated">
            <a:extLst>
              <a:ext uri="{FF2B5EF4-FFF2-40B4-BE49-F238E27FC236}">
                <a16:creationId xmlns:a16="http://schemas.microsoft.com/office/drawing/2014/main" id="{F9BBE4EF-55F8-3A40-01CB-77354AB4F4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6533" y="364278"/>
            <a:ext cx="1156472" cy="40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575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"/>
          <p:cNvSpPr txBox="1">
            <a:spLocks noGrp="1"/>
          </p:cNvSpPr>
          <p:nvPr>
            <p:ph type="title"/>
          </p:nvPr>
        </p:nvSpPr>
        <p:spPr>
          <a:xfrm>
            <a:off x="1000995" y="271081"/>
            <a:ext cx="4756694" cy="8144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latin typeface="Century Gothic" panose="020B0502020202020204" pitchFamily="34" charset="0"/>
              </a:rPr>
              <a:t>UNDER CONSTRUCTION</a:t>
            </a:r>
            <a:endParaRPr sz="3200" b="1" dirty="0"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55A348-C7D5-53F7-429B-36F8EB02FDAF}"/>
              </a:ext>
            </a:extLst>
          </p:cNvPr>
          <p:cNvSpPr/>
          <p:nvPr/>
        </p:nvSpPr>
        <p:spPr>
          <a:xfrm>
            <a:off x="799541" y="1329808"/>
            <a:ext cx="3283361" cy="3061622"/>
          </a:xfrm>
          <a:prstGeom prst="rect">
            <a:avLst/>
          </a:prstGeom>
          <a:noFill/>
          <a:ln w="38100">
            <a:solidFill>
              <a:srgbClr val="C49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 descr="A butterfly drawn in a line&#10;&#10;Description automatically generated">
            <a:extLst>
              <a:ext uri="{FF2B5EF4-FFF2-40B4-BE49-F238E27FC236}">
                <a16:creationId xmlns:a16="http://schemas.microsoft.com/office/drawing/2014/main" id="{7747FE3B-CD11-4BBE-EDFA-897619583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2" y="457670"/>
            <a:ext cx="815263" cy="485961"/>
          </a:xfrm>
          <a:prstGeom prst="rect">
            <a:avLst/>
          </a:prstGeom>
        </p:spPr>
      </p:pic>
      <p:sp>
        <p:nvSpPr>
          <p:cNvPr id="2" name="Google Shape;305;p32">
            <a:extLst>
              <a:ext uri="{FF2B5EF4-FFF2-40B4-BE49-F238E27FC236}">
                <a16:creationId xmlns:a16="http://schemas.microsoft.com/office/drawing/2014/main" id="{C5618863-7CD9-74BD-B3E8-858D8A941C21}"/>
              </a:ext>
            </a:extLst>
          </p:cNvPr>
          <p:cNvSpPr txBox="1">
            <a:spLocks/>
          </p:cNvSpPr>
          <p:nvPr/>
        </p:nvSpPr>
        <p:spPr>
          <a:xfrm>
            <a:off x="1000995" y="1826048"/>
            <a:ext cx="24088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4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en-IN" b="1" dirty="0">
                <a:solidFill>
                  <a:srgbClr val="C49B4B"/>
                </a:solidFill>
              </a:rPr>
              <a:t>(Phase 2)</a:t>
            </a:r>
          </a:p>
          <a:p>
            <a:pPr marL="0" indent="0" algn="l"/>
            <a:r>
              <a:rPr lang="en-IN" b="1" dirty="0">
                <a:solidFill>
                  <a:srgbClr val="C49B4B"/>
                </a:solidFill>
              </a:rPr>
              <a:t>Sector 35, Gurugram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AD78BE-9805-C1F1-1652-8D55ACDF474B}"/>
              </a:ext>
            </a:extLst>
          </p:cNvPr>
          <p:cNvSpPr txBox="1"/>
          <p:nvPr/>
        </p:nvSpPr>
        <p:spPr>
          <a:xfrm>
            <a:off x="931058" y="1435630"/>
            <a:ext cx="26247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6"/>
                </a:solidFill>
                <a:latin typeface="Albert Sans" panose="020B0604020202020204" charset="0"/>
              </a:rPr>
              <a:t>BONHEUR AVENUE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695817-2C8B-6576-E524-EF5CC6C9BE02}"/>
              </a:ext>
            </a:extLst>
          </p:cNvPr>
          <p:cNvSpPr txBox="1"/>
          <p:nvPr/>
        </p:nvSpPr>
        <p:spPr>
          <a:xfrm>
            <a:off x="1000995" y="2399069"/>
            <a:ext cx="2408873" cy="1075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Launched in APR’23,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Spread across 5 Acres,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87 Plots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Size: 140 – 167 </a:t>
            </a:r>
            <a:r>
              <a:rPr lang="en-IN" sz="1100" dirty="0" err="1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Sq.Yds</a:t>
            </a: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9" name="Google Shape;305;p32">
            <a:extLst>
              <a:ext uri="{FF2B5EF4-FFF2-40B4-BE49-F238E27FC236}">
                <a16:creationId xmlns:a16="http://schemas.microsoft.com/office/drawing/2014/main" id="{DC08FCB8-92BE-2614-F18D-FCE97011CBD4}"/>
              </a:ext>
            </a:extLst>
          </p:cNvPr>
          <p:cNvSpPr txBox="1">
            <a:spLocks/>
          </p:cNvSpPr>
          <p:nvPr/>
        </p:nvSpPr>
        <p:spPr>
          <a:xfrm>
            <a:off x="1000995" y="3865294"/>
            <a:ext cx="24088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4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en-IN" sz="1500" b="1" dirty="0">
                <a:solidFill>
                  <a:srgbClr val="C49B4B"/>
                </a:solidFill>
              </a:rPr>
              <a:t>95% SOLD OUT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F20A9E9-506D-FE9B-F042-938BB1CD6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764" y="1005892"/>
            <a:ext cx="4756694" cy="3646800"/>
          </a:xfrm>
          <a:prstGeom prst="rect">
            <a:avLst/>
          </a:prstGeom>
          <a:ln w="38100" cap="sq">
            <a:solidFill>
              <a:srgbClr val="C49B4B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yellow butterfly with black text&#10;&#10;Description automatically generated">
            <a:extLst>
              <a:ext uri="{FF2B5EF4-FFF2-40B4-BE49-F238E27FC236}">
                <a16:creationId xmlns:a16="http://schemas.microsoft.com/office/drawing/2014/main" id="{C85F2D16-415D-D43D-3B53-0BF7870E4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6533" y="364278"/>
            <a:ext cx="1156472" cy="40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60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327;p34"/>
          <p:cNvSpPr/>
          <p:nvPr/>
        </p:nvSpPr>
        <p:spPr>
          <a:xfrm>
            <a:off x="696432" y="2530442"/>
            <a:ext cx="7751135" cy="8261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335;p35">
            <a:extLst>
              <a:ext uri="{FF2B5EF4-FFF2-40B4-BE49-F238E27FC236}">
                <a16:creationId xmlns:a16="http://schemas.microsoft.com/office/drawing/2014/main" id="{0A9394A6-8E34-FDA8-D22A-B01C78BADD70}"/>
              </a:ext>
            </a:extLst>
          </p:cNvPr>
          <p:cNvSpPr txBox="1">
            <a:spLocks/>
          </p:cNvSpPr>
          <p:nvPr/>
        </p:nvSpPr>
        <p:spPr>
          <a:xfrm>
            <a:off x="2289974" y="2731378"/>
            <a:ext cx="4564051" cy="69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7200" b="0" i="0" u="none" strike="noStrike" cap="none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9pPr>
          </a:lstStyle>
          <a:p>
            <a:pPr algn="ctr"/>
            <a:r>
              <a:rPr lang="en-IN" sz="2000" b="1" dirty="0">
                <a:solidFill>
                  <a:schemeClr val="accent6"/>
                </a:solidFill>
                <a:latin typeface="Albert Sans" panose="020B0604020202020204" charset="0"/>
              </a:rPr>
              <a:t>COMMERCIAL</a:t>
            </a:r>
          </a:p>
        </p:txBody>
      </p:sp>
      <p:pic>
        <p:nvPicPr>
          <p:cNvPr id="17" name="Picture 16" descr="A butterfly drawn in a line&#10;&#10;Description automatically generated">
            <a:extLst>
              <a:ext uri="{FF2B5EF4-FFF2-40B4-BE49-F238E27FC236}">
                <a16:creationId xmlns:a16="http://schemas.microsoft.com/office/drawing/2014/main" id="{C34BEB1A-E6B4-9273-11C2-2B2A12FF1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32" y="1262343"/>
            <a:ext cx="1928904" cy="1149778"/>
          </a:xfrm>
          <a:prstGeom prst="rect">
            <a:avLst/>
          </a:prstGeom>
        </p:spPr>
      </p:pic>
      <p:sp>
        <p:nvSpPr>
          <p:cNvPr id="18" name="Google Shape;324;p34">
            <a:extLst>
              <a:ext uri="{FF2B5EF4-FFF2-40B4-BE49-F238E27FC236}">
                <a16:creationId xmlns:a16="http://schemas.microsoft.com/office/drawing/2014/main" id="{E73B0517-843D-8585-0F50-0117585199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98651" y="1370167"/>
            <a:ext cx="5948916" cy="9341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4800" dirty="0">
                <a:latin typeface="Century Gothic" panose="020B0502020202020204" pitchFamily="34" charset="0"/>
              </a:rPr>
              <a:t>PROJECTS STATUS</a:t>
            </a:r>
          </a:p>
        </p:txBody>
      </p:sp>
      <p:pic>
        <p:nvPicPr>
          <p:cNvPr id="2" name="Picture 1" descr="A yellow butterfly with black text&#10;&#10;Description automatically generated">
            <a:extLst>
              <a:ext uri="{FF2B5EF4-FFF2-40B4-BE49-F238E27FC236}">
                <a16:creationId xmlns:a16="http://schemas.microsoft.com/office/drawing/2014/main" id="{4158875C-284E-6289-B643-74C836AE3E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6533" y="364278"/>
            <a:ext cx="1156472" cy="40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626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"/>
          <p:cNvSpPr txBox="1">
            <a:spLocks noGrp="1"/>
          </p:cNvSpPr>
          <p:nvPr>
            <p:ph type="title"/>
          </p:nvPr>
        </p:nvSpPr>
        <p:spPr>
          <a:xfrm>
            <a:off x="1000995" y="271081"/>
            <a:ext cx="4756694" cy="8144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latin typeface="Century Gothic" panose="020B0502020202020204" pitchFamily="34" charset="0"/>
              </a:rPr>
              <a:t>UNDER CONSTRUCTION</a:t>
            </a:r>
            <a:endParaRPr sz="3200" b="1" dirty="0"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55A348-C7D5-53F7-429B-36F8EB02FDAF}"/>
              </a:ext>
            </a:extLst>
          </p:cNvPr>
          <p:cNvSpPr/>
          <p:nvPr/>
        </p:nvSpPr>
        <p:spPr>
          <a:xfrm>
            <a:off x="799541" y="1329808"/>
            <a:ext cx="3283361" cy="3061622"/>
          </a:xfrm>
          <a:prstGeom prst="rect">
            <a:avLst/>
          </a:prstGeom>
          <a:noFill/>
          <a:ln w="38100">
            <a:solidFill>
              <a:srgbClr val="C49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 descr="A butterfly drawn in a line&#10;&#10;Description automatically generated">
            <a:extLst>
              <a:ext uri="{FF2B5EF4-FFF2-40B4-BE49-F238E27FC236}">
                <a16:creationId xmlns:a16="http://schemas.microsoft.com/office/drawing/2014/main" id="{7747FE3B-CD11-4BBE-EDFA-897619583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2" y="457670"/>
            <a:ext cx="815263" cy="485961"/>
          </a:xfrm>
          <a:prstGeom prst="rect">
            <a:avLst/>
          </a:prstGeom>
        </p:spPr>
      </p:pic>
      <p:sp>
        <p:nvSpPr>
          <p:cNvPr id="2" name="Google Shape;305;p32">
            <a:extLst>
              <a:ext uri="{FF2B5EF4-FFF2-40B4-BE49-F238E27FC236}">
                <a16:creationId xmlns:a16="http://schemas.microsoft.com/office/drawing/2014/main" id="{C5618863-7CD9-74BD-B3E8-858D8A941C21}"/>
              </a:ext>
            </a:extLst>
          </p:cNvPr>
          <p:cNvSpPr txBox="1">
            <a:spLocks/>
          </p:cNvSpPr>
          <p:nvPr/>
        </p:nvSpPr>
        <p:spPr>
          <a:xfrm>
            <a:off x="1000995" y="1826048"/>
            <a:ext cx="24088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4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en-IN" b="1" dirty="0">
                <a:solidFill>
                  <a:srgbClr val="C49B4B"/>
                </a:solidFill>
              </a:rPr>
              <a:t>NH 24,</a:t>
            </a:r>
          </a:p>
          <a:p>
            <a:pPr marL="0" indent="0" algn="l"/>
            <a:r>
              <a:rPr lang="en-IN" b="1" dirty="0">
                <a:solidFill>
                  <a:srgbClr val="C49B4B"/>
                </a:solidFill>
              </a:rPr>
              <a:t>Ghaziabad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AD78BE-9805-C1F1-1652-8D55ACDF474B}"/>
              </a:ext>
            </a:extLst>
          </p:cNvPr>
          <p:cNvSpPr txBox="1"/>
          <p:nvPr/>
        </p:nvSpPr>
        <p:spPr>
          <a:xfrm>
            <a:off x="931058" y="1435630"/>
            <a:ext cx="26247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6"/>
                </a:solidFill>
                <a:latin typeface="Albert Sans" panose="020B0604020202020204" charset="0"/>
              </a:rPr>
              <a:t>KHYBER RANGE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695817-2C8B-6576-E524-EF5CC6C9BE02}"/>
              </a:ext>
            </a:extLst>
          </p:cNvPr>
          <p:cNvSpPr txBox="1"/>
          <p:nvPr/>
        </p:nvSpPr>
        <p:spPr>
          <a:xfrm>
            <a:off x="1000994" y="2321765"/>
            <a:ext cx="2408873" cy="158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Launched in 2019,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Spread across 3 Acres,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305 Units,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High Street Complex,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Size varies from 277 – 2000 </a:t>
            </a:r>
            <a:r>
              <a:rPr lang="en-IN" sz="1100" dirty="0" err="1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Sq.Ft</a:t>
            </a: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9" name="Google Shape;305;p32">
            <a:extLst>
              <a:ext uri="{FF2B5EF4-FFF2-40B4-BE49-F238E27FC236}">
                <a16:creationId xmlns:a16="http://schemas.microsoft.com/office/drawing/2014/main" id="{DC08FCB8-92BE-2614-F18D-FCE97011CBD4}"/>
              </a:ext>
            </a:extLst>
          </p:cNvPr>
          <p:cNvSpPr txBox="1">
            <a:spLocks/>
          </p:cNvSpPr>
          <p:nvPr/>
        </p:nvSpPr>
        <p:spPr>
          <a:xfrm>
            <a:off x="1000995" y="3865294"/>
            <a:ext cx="24088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4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en-IN" sz="1500" b="1" dirty="0">
                <a:solidFill>
                  <a:srgbClr val="C49B4B"/>
                </a:solidFill>
              </a:rPr>
              <a:t>90% SOLD OUT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B39E1315-5C1A-ED31-7E90-2EB2BC640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597" y="1037219"/>
            <a:ext cx="4756696" cy="3646800"/>
          </a:xfrm>
          <a:prstGeom prst="rect">
            <a:avLst/>
          </a:prstGeom>
          <a:ln w="38100" cap="sq">
            <a:solidFill>
              <a:srgbClr val="C49B4B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yellow butterfly with black text&#10;&#10;Description automatically generated">
            <a:extLst>
              <a:ext uri="{FF2B5EF4-FFF2-40B4-BE49-F238E27FC236}">
                <a16:creationId xmlns:a16="http://schemas.microsoft.com/office/drawing/2014/main" id="{00C00BE7-C824-B2DC-89D1-2C9B60C4F9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6533" y="364278"/>
            <a:ext cx="1156472" cy="40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945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"/>
          <p:cNvSpPr txBox="1">
            <a:spLocks noGrp="1"/>
          </p:cNvSpPr>
          <p:nvPr>
            <p:ph type="title"/>
          </p:nvPr>
        </p:nvSpPr>
        <p:spPr>
          <a:xfrm>
            <a:off x="1000995" y="271081"/>
            <a:ext cx="4756694" cy="8144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latin typeface="Century Gothic" panose="020B0502020202020204" pitchFamily="34" charset="0"/>
              </a:rPr>
              <a:t>UNDER CONSTRUCTION</a:t>
            </a:r>
            <a:endParaRPr sz="3200" b="1" dirty="0">
              <a:latin typeface="Century Gothic" panose="020B0502020202020204" pitchFamily="34" charset="0"/>
            </a:endParaRPr>
          </a:p>
        </p:txBody>
      </p:sp>
      <p:pic>
        <p:nvPicPr>
          <p:cNvPr id="8" name="Picture 7" descr="A butterfly drawn in a line&#10;&#10;Description automatically generated">
            <a:extLst>
              <a:ext uri="{FF2B5EF4-FFF2-40B4-BE49-F238E27FC236}">
                <a16:creationId xmlns:a16="http://schemas.microsoft.com/office/drawing/2014/main" id="{7747FE3B-CD11-4BBE-EDFA-897619583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2" y="457670"/>
            <a:ext cx="815263" cy="485961"/>
          </a:xfrm>
          <a:prstGeom prst="rect">
            <a:avLst/>
          </a:prstGeom>
        </p:spPr>
      </p:pic>
      <p:pic>
        <p:nvPicPr>
          <p:cNvPr id="5" name="Picture 4" descr="A green text with white background&#10;&#10;Description automatically generated">
            <a:extLst>
              <a:ext uri="{FF2B5EF4-FFF2-40B4-BE49-F238E27FC236}">
                <a16:creationId xmlns:a16="http://schemas.microsoft.com/office/drawing/2014/main" id="{6ECE4B85-1BED-6DA5-730F-93D6C4655F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4172" y="1085526"/>
            <a:ext cx="3515655" cy="1193875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486F13CF-C3DC-E7DE-0213-2C9A4488347A}"/>
              </a:ext>
            </a:extLst>
          </p:cNvPr>
          <p:cNvGrpSpPr/>
          <p:nvPr/>
        </p:nvGrpSpPr>
        <p:grpSpPr>
          <a:xfrm>
            <a:off x="896579" y="2419454"/>
            <a:ext cx="6975641" cy="356061"/>
            <a:chOff x="540563" y="2040559"/>
            <a:chExt cx="5582454" cy="356061"/>
          </a:xfrm>
          <a:solidFill>
            <a:srgbClr val="C49B4B"/>
          </a:solidFill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5C7AD94-B8D9-0CDC-2A0E-22E014FF5DE1}"/>
                </a:ext>
              </a:extLst>
            </p:cNvPr>
            <p:cNvSpPr/>
            <p:nvPr/>
          </p:nvSpPr>
          <p:spPr>
            <a:xfrm>
              <a:off x="540563" y="2040559"/>
              <a:ext cx="1632296" cy="356061"/>
            </a:xfrm>
            <a:custGeom>
              <a:avLst/>
              <a:gdLst>
                <a:gd name="connsiteX0" fmla="*/ 59345 w 1632296"/>
                <a:gd name="connsiteY0" fmla="*/ 0 h 356061"/>
                <a:gd name="connsiteX1" fmla="*/ 1572951 w 1632296"/>
                <a:gd name="connsiteY1" fmla="*/ 0 h 356061"/>
                <a:gd name="connsiteX2" fmla="*/ 1632296 w 1632296"/>
                <a:gd name="connsiteY2" fmla="*/ 59345 h 356061"/>
                <a:gd name="connsiteX3" fmla="*/ 1632296 w 1632296"/>
                <a:gd name="connsiteY3" fmla="*/ 356061 h 356061"/>
                <a:gd name="connsiteX4" fmla="*/ 1632296 w 1632296"/>
                <a:gd name="connsiteY4" fmla="*/ 356061 h 356061"/>
                <a:gd name="connsiteX5" fmla="*/ 0 w 1632296"/>
                <a:gd name="connsiteY5" fmla="*/ 356061 h 356061"/>
                <a:gd name="connsiteX6" fmla="*/ 0 w 1632296"/>
                <a:gd name="connsiteY6" fmla="*/ 356061 h 356061"/>
                <a:gd name="connsiteX7" fmla="*/ 0 w 1632296"/>
                <a:gd name="connsiteY7" fmla="*/ 59345 h 356061"/>
                <a:gd name="connsiteX8" fmla="*/ 59345 w 1632296"/>
                <a:gd name="connsiteY8" fmla="*/ 0 h 356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32296" h="356061">
                  <a:moveTo>
                    <a:pt x="59345" y="0"/>
                  </a:moveTo>
                  <a:lnTo>
                    <a:pt x="1572951" y="0"/>
                  </a:lnTo>
                  <a:cubicBezTo>
                    <a:pt x="1605726" y="0"/>
                    <a:pt x="1632296" y="26570"/>
                    <a:pt x="1632296" y="59345"/>
                  </a:cubicBezTo>
                  <a:lnTo>
                    <a:pt x="1632296" y="356061"/>
                  </a:lnTo>
                  <a:lnTo>
                    <a:pt x="1632296" y="356061"/>
                  </a:lnTo>
                  <a:lnTo>
                    <a:pt x="0" y="356061"/>
                  </a:lnTo>
                  <a:lnTo>
                    <a:pt x="0" y="356061"/>
                  </a:lnTo>
                  <a:lnTo>
                    <a:pt x="0" y="59345"/>
                  </a:lnTo>
                  <a:cubicBezTo>
                    <a:pt x="0" y="26570"/>
                    <a:pt x="26570" y="0"/>
                    <a:pt x="59345" y="0"/>
                  </a:cubicBezTo>
                  <a:close/>
                </a:path>
              </a:pathLst>
            </a:custGeom>
            <a:grpFill/>
            <a:ln>
              <a:solidFill>
                <a:srgbClr val="C49B4B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366" tIns="24366" rIns="24366" bIns="6985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b="1" kern="1200" dirty="0">
                  <a:solidFill>
                    <a:srgbClr val="F9F5ED"/>
                  </a:solidFill>
                  <a:latin typeface="Albert Sans" panose="020B0604020202020204" charset="0"/>
                </a:rPr>
                <a:t>HAPPY TRAILS</a:t>
              </a: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2FB036F-79FA-F59D-5411-3D6514128B77}"/>
                </a:ext>
              </a:extLst>
            </p:cNvPr>
            <p:cNvSpPr/>
            <p:nvPr/>
          </p:nvSpPr>
          <p:spPr>
            <a:xfrm>
              <a:off x="2515642" y="2040559"/>
              <a:ext cx="1632296" cy="356061"/>
            </a:xfrm>
            <a:custGeom>
              <a:avLst/>
              <a:gdLst>
                <a:gd name="connsiteX0" fmla="*/ 59345 w 1632296"/>
                <a:gd name="connsiteY0" fmla="*/ 0 h 356061"/>
                <a:gd name="connsiteX1" fmla="*/ 1572951 w 1632296"/>
                <a:gd name="connsiteY1" fmla="*/ 0 h 356061"/>
                <a:gd name="connsiteX2" fmla="*/ 1632296 w 1632296"/>
                <a:gd name="connsiteY2" fmla="*/ 59345 h 356061"/>
                <a:gd name="connsiteX3" fmla="*/ 1632296 w 1632296"/>
                <a:gd name="connsiteY3" fmla="*/ 356061 h 356061"/>
                <a:gd name="connsiteX4" fmla="*/ 1632296 w 1632296"/>
                <a:gd name="connsiteY4" fmla="*/ 356061 h 356061"/>
                <a:gd name="connsiteX5" fmla="*/ 0 w 1632296"/>
                <a:gd name="connsiteY5" fmla="*/ 356061 h 356061"/>
                <a:gd name="connsiteX6" fmla="*/ 0 w 1632296"/>
                <a:gd name="connsiteY6" fmla="*/ 356061 h 356061"/>
                <a:gd name="connsiteX7" fmla="*/ 0 w 1632296"/>
                <a:gd name="connsiteY7" fmla="*/ 59345 h 356061"/>
                <a:gd name="connsiteX8" fmla="*/ 59345 w 1632296"/>
                <a:gd name="connsiteY8" fmla="*/ 0 h 356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32296" h="356061">
                  <a:moveTo>
                    <a:pt x="59345" y="0"/>
                  </a:moveTo>
                  <a:lnTo>
                    <a:pt x="1572951" y="0"/>
                  </a:lnTo>
                  <a:cubicBezTo>
                    <a:pt x="1605726" y="0"/>
                    <a:pt x="1632296" y="26570"/>
                    <a:pt x="1632296" y="59345"/>
                  </a:cubicBezTo>
                  <a:lnTo>
                    <a:pt x="1632296" y="356061"/>
                  </a:lnTo>
                  <a:lnTo>
                    <a:pt x="1632296" y="356061"/>
                  </a:lnTo>
                  <a:lnTo>
                    <a:pt x="0" y="356061"/>
                  </a:lnTo>
                  <a:lnTo>
                    <a:pt x="0" y="356061"/>
                  </a:lnTo>
                  <a:lnTo>
                    <a:pt x="0" y="59345"/>
                  </a:lnTo>
                  <a:cubicBezTo>
                    <a:pt x="0" y="26570"/>
                    <a:pt x="26570" y="0"/>
                    <a:pt x="59345" y="0"/>
                  </a:cubicBezTo>
                  <a:close/>
                </a:path>
              </a:pathLst>
            </a:custGeom>
            <a:grpFill/>
            <a:ln>
              <a:solidFill>
                <a:srgbClr val="C49B4B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366" tIns="24366" rIns="24366" bIns="6985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b="1" kern="1200" dirty="0">
                  <a:solidFill>
                    <a:srgbClr val="F9F5ED"/>
                  </a:solidFill>
                  <a:latin typeface="Albert Sans" panose="020B0604020202020204" charset="0"/>
                </a:rPr>
                <a:t>NOBILITY</a:t>
              </a: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9E3351D-DCAB-664B-869F-D9D929AE5FE9}"/>
                </a:ext>
              </a:extLst>
            </p:cNvPr>
            <p:cNvSpPr/>
            <p:nvPr/>
          </p:nvSpPr>
          <p:spPr>
            <a:xfrm>
              <a:off x="4490721" y="2040559"/>
              <a:ext cx="1632296" cy="356061"/>
            </a:xfrm>
            <a:custGeom>
              <a:avLst/>
              <a:gdLst>
                <a:gd name="connsiteX0" fmla="*/ 59345 w 1632296"/>
                <a:gd name="connsiteY0" fmla="*/ 0 h 356061"/>
                <a:gd name="connsiteX1" fmla="*/ 1572951 w 1632296"/>
                <a:gd name="connsiteY1" fmla="*/ 0 h 356061"/>
                <a:gd name="connsiteX2" fmla="*/ 1632296 w 1632296"/>
                <a:gd name="connsiteY2" fmla="*/ 59345 h 356061"/>
                <a:gd name="connsiteX3" fmla="*/ 1632296 w 1632296"/>
                <a:gd name="connsiteY3" fmla="*/ 356061 h 356061"/>
                <a:gd name="connsiteX4" fmla="*/ 1632296 w 1632296"/>
                <a:gd name="connsiteY4" fmla="*/ 356061 h 356061"/>
                <a:gd name="connsiteX5" fmla="*/ 0 w 1632296"/>
                <a:gd name="connsiteY5" fmla="*/ 356061 h 356061"/>
                <a:gd name="connsiteX6" fmla="*/ 0 w 1632296"/>
                <a:gd name="connsiteY6" fmla="*/ 356061 h 356061"/>
                <a:gd name="connsiteX7" fmla="*/ 0 w 1632296"/>
                <a:gd name="connsiteY7" fmla="*/ 59345 h 356061"/>
                <a:gd name="connsiteX8" fmla="*/ 59345 w 1632296"/>
                <a:gd name="connsiteY8" fmla="*/ 0 h 356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32296" h="356061">
                  <a:moveTo>
                    <a:pt x="59345" y="0"/>
                  </a:moveTo>
                  <a:lnTo>
                    <a:pt x="1572951" y="0"/>
                  </a:lnTo>
                  <a:cubicBezTo>
                    <a:pt x="1605726" y="0"/>
                    <a:pt x="1632296" y="26570"/>
                    <a:pt x="1632296" y="59345"/>
                  </a:cubicBezTo>
                  <a:lnTo>
                    <a:pt x="1632296" y="356061"/>
                  </a:lnTo>
                  <a:lnTo>
                    <a:pt x="1632296" y="356061"/>
                  </a:lnTo>
                  <a:lnTo>
                    <a:pt x="0" y="356061"/>
                  </a:lnTo>
                  <a:lnTo>
                    <a:pt x="0" y="356061"/>
                  </a:lnTo>
                  <a:lnTo>
                    <a:pt x="0" y="59345"/>
                  </a:lnTo>
                  <a:cubicBezTo>
                    <a:pt x="0" y="26570"/>
                    <a:pt x="26570" y="0"/>
                    <a:pt x="59345" y="0"/>
                  </a:cubicBezTo>
                  <a:close/>
                </a:path>
              </a:pathLst>
            </a:custGeom>
            <a:grpFill/>
            <a:ln>
              <a:solidFill>
                <a:srgbClr val="C49B4B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366" tIns="24366" rIns="24366" bIns="6985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b="1" kern="1200" dirty="0">
                  <a:solidFill>
                    <a:srgbClr val="F9F5ED"/>
                  </a:solidFill>
                  <a:latin typeface="Albert Sans" panose="020B0604020202020204" charset="0"/>
                </a:rPr>
                <a:t>BONHEUR AVENUE</a:t>
              </a:r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A9B245E7-2378-B25A-8BB7-62C089905BE8}"/>
              </a:ext>
            </a:extLst>
          </p:cNvPr>
          <p:cNvSpPr/>
          <p:nvPr/>
        </p:nvSpPr>
        <p:spPr>
          <a:xfrm>
            <a:off x="896579" y="2915520"/>
            <a:ext cx="2033166" cy="1770310"/>
          </a:xfrm>
          <a:prstGeom prst="rect">
            <a:avLst/>
          </a:prstGeom>
          <a:noFill/>
          <a:ln w="19050">
            <a:solidFill>
              <a:srgbClr val="C49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A4870BE-41EB-4810-0B9D-58C5612709C4}"/>
              </a:ext>
            </a:extLst>
          </p:cNvPr>
          <p:cNvSpPr/>
          <p:nvPr/>
        </p:nvSpPr>
        <p:spPr>
          <a:xfrm>
            <a:off x="3364569" y="2915520"/>
            <a:ext cx="2039660" cy="1770310"/>
          </a:xfrm>
          <a:prstGeom prst="rect">
            <a:avLst/>
          </a:prstGeom>
          <a:noFill/>
          <a:ln w="19050">
            <a:solidFill>
              <a:srgbClr val="C49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FBE2938-B197-7C3F-D794-F012F57833AC}"/>
              </a:ext>
            </a:extLst>
          </p:cNvPr>
          <p:cNvSpPr/>
          <p:nvPr/>
        </p:nvSpPr>
        <p:spPr>
          <a:xfrm>
            <a:off x="5839053" y="2915568"/>
            <a:ext cx="2033167" cy="1770262"/>
          </a:xfrm>
          <a:prstGeom prst="rect">
            <a:avLst/>
          </a:prstGeom>
          <a:noFill/>
          <a:ln w="19050">
            <a:solidFill>
              <a:srgbClr val="C49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6353147-6ADB-A8CB-754F-6F8BFB683E61}"/>
              </a:ext>
            </a:extLst>
          </p:cNvPr>
          <p:cNvSpPr txBox="1"/>
          <p:nvPr/>
        </p:nvSpPr>
        <p:spPr>
          <a:xfrm>
            <a:off x="896075" y="2909820"/>
            <a:ext cx="2033167" cy="1329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Launched in 2022,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41 Units,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High Street Complex,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Size starting from 72 – 580 </a:t>
            </a:r>
            <a:r>
              <a:rPr lang="en-IN" sz="1100" dirty="0" err="1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Sq.Ft</a:t>
            </a: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60" name="Google Shape;305;p32">
            <a:extLst>
              <a:ext uri="{FF2B5EF4-FFF2-40B4-BE49-F238E27FC236}">
                <a16:creationId xmlns:a16="http://schemas.microsoft.com/office/drawing/2014/main" id="{10446EA4-535A-2C7C-33AB-5AD6EF20E9E5}"/>
              </a:ext>
            </a:extLst>
          </p:cNvPr>
          <p:cNvSpPr txBox="1">
            <a:spLocks/>
          </p:cNvSpPr>
          <p:nvPr/>
        </p:nvSpPr>
        <p:spPr>
          <a:xfrm>
            <a:off x="896075" y="4251338"/>
            <a:ext cx="203316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4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en-IN" sz="1500" b="1" dirty="0">
                <a:solidFill>
                  <a:srgbClr val="C49B4B"/>
                </a:solidFill>
              </a:rPr>
              <a:t>100% SOLD OUT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170E6AE-B0C8-504A-B15F-9A8F1226FE26}"/>
              </a:ext>
            </a:extLst>
          </p:cNvPr>
          <p:cNvSpPr txBox="1"/>
          <p:nvPr/>
        </p:nvSpPr>
        <p:spPr>
          <a:xfrm>
            <a:off x="3364066" y="2921615"/>
            <a:ext cx="2033167" cy="1329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Launched in 2022,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20 Units,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High Street Complex,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Average Size of 407 </a:t>
            </a:r>
            <a:r>
              <a:rPr lang="en-IN" sz="1100" dirty="0" err="1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Sq.Ft</a:t>
            </a: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62" name="Google Shape;305;p32">
            <a:extLst>
              <a:ext uri="{FF2B5EF4-FFF2-40B4-BE49-F238E27FC236}">
                <a16:creationId xmlns:a16="http://schemas.microsoft.com/office/drawing/2014/main" id="{3518CFCD-8BE4-5846-95C5-4E5A30B33B65}"/>
              </a:ext>
            </a:extLst>
          </p:cNvPr>
          <p:cNvSpPr txBox="1">
            <a:spLocks/>
          </p:cNvSpPr>
          <p:nvPr/>
        </p:nvSpPr>
        <p:spPr>
          <a:xfrm>
            <a:off x="3364066" y="4263133"/>
            <a:ext cx="203316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4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en-IN" sz="1500" b="1" dirty="0">
                <a:solidFill>
                  <a:srgbClr val="C49B4B"/>
                </a:solidFill>
              </a:rPr>
              <a:t>100% SOLD OUT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2F5CCCE-3AF7-34A3-95A8-6EBDD5F85281}"/>
              </a:ext>
            </a:extLst>
          </p:cNvPr>
          <p:cNvSpPr txBox="1"/>
          <p:nvPr/>
        </p:nvSpPr>
        <p:spPr>
          <a:xfrm>
            <a:off x="5839053" y="2921250"/>
            <a:ext cx="2033167" cy="1329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Launched in 2023,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48 Units,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High Street Complex,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Average Size of 890 </a:t>
            </a:r>
            <a:r>
              <a:rPr lang="en-IN" sz="1100" dirty="0" err="1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Sq.Ft</a:t>
            </a:r>
            <a:r>
              <a:rPr lang="en-IN" sz="1100" dirty="0">
                <a:ln>
                  <a:solidFill>
                    <a:schemeClr val="accent6"/>
                  </a:solidFill>
                </a:ln>
                <a:solidFill>
                  <a:srgbClr val="F9F5ED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320" name="Google Shape;305;p32">
            <a:extLst>
              <a:ext uri="{FF2B5EF4-FFF2-40B4-BE49-F238E27FC236}">
                <a16:creationId xmlns:a16="http://schemas.microsoft.com/office/drawing/2014/main" id="{6D875809-34FD-1012-E637-2239A72EF3B9}"/>
              </a:ext>
            </a:extLst>
          </p:cNvPr>
          <p:cNvSpPr txBox="1">
            <a:spLocks/>
          </p:cNvSpPr>
          <p:nvPr/>
        </p:nvSpPr>
        <p:spPr>
          <a:xfrm>
            <a:off x="5839053" y="4262768"/>
            <a:ext cx="203316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None/>
              <a:defRPr sz="14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/>
            <a:r>
              <a:rPr lang="en-IN" sz="1500" b="1" dirty="0">
                <a:solidFill>
                  <a:srgbClr val="C49B4B"/>
                </a:solidFill>
              </a:rPr>
              <a:t>100% SOLD OUT</a:t>
            </a:r>
          </a:p>
        </p:txBody>
      </p:sp>
      <p:pic>
        <p:nvPicPr>
          <p:cNvPr id="2" name="Picture 1" descr="A yellow butterfly with black text&#10;&#10;Description automatically generated">
            <a:extLst>
              <a:ext uri="{FF2B5EF4-FFF2-40B4-BE49-F238E27FC236}">
                <a16:creationId xmlns:a16="http://schemas.microsoft.com/office/drawing/2014/main" id="{6ACA9B12-0305-A73F-0F2F-C5BB229FE4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6533" y="364278"/>
            <a:ext cx="1156472" cy="40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67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"/>
          <p:cNvSpPr txBox="1">
            <a:spLocks noGrp="1"/>
          </p:cNvSpPr>
          <p:nvPr>
            <p:ph type="title"/>
          </p:nvPr>
        </p:nvSpPr>
        <p:spPr>
          <a:xfrm>
            <a:off x="2137145" y="1022134"/>
            <a:ext cx="6310422" cy="127010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entury Gothic" panose="020B0502020202020204" pitchFamily="34" charset="0"/>
              </a:rPr>
              <a:t>UPCOMING PROJECTS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327" name="Google Shape;327;p34"/>
          <p:cNvSpPr/>
          <p:nvPr/>
        </p:nvSpPr>
        <p:spPr>
          <a:xfrm>
            <a:off x="696431" y="2583180"/>
            <a:ext cx="7751135" cy="8261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Picture 7" descr="A butterfly drawn in a line&#10;&#10;Description automatically generated">
            <a:extLst>
              <a:ext uri="{FF2B5EF4-FFF2-40B4-BE49-F238E27FC236}">
                <a16:creationId xmlns:a16="http://schemas.microsoft.com/office/drawing/2014/main" id="{7747FE3B-CD11-4BBE-EDFA-897619583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038" y="1230462"/>
            <a:ext cx="1928904" cy="1149778"/>
          </a:xfrm>
          <a:prstGeom prst="rect">
            <a:avLst/>
          </a:prstGeom>
        </p:spPr>
      </p:pic>
      <p:sp>
        <p:nvSpPr>
          <p:cNvPr id="2" name="Google Shape;335;p35">
            <a:extLst>
              <a:ext uri="{FF2B5EF4-FFF2-40B4-BE49-F238E27FC236}">
                <a16:creationId xmlns:a16="http://schemas.microsoft.com/office/drawing/2014/main" id="{38FBA5C5-E6CE-ABF1-C142-CAF72382C2B0}"/>
              </a:ext>
            </a:extLst>
          </p:cNvPr>
          <p:cNvSpPr txBox="1">
            <a:spLocks/>
          </p:cNvSpPr>
          <p:nvPr/>
        </p:nvSpPr>
        <p:spPr>
          <a:xfrm>
            <a:off x="2289974" y="2742808"/>
            <a:ext cx="4564051" cy="69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7200" b="0" i="0" u="none" strike="noStrike" cap="none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9pPr>
          </a:lstStyle>
          <a:p>
            <a:pPr algn="ctr"/>
            <a:r>
              <a:rPr lang="en-GB" sz="2000" b="1" dirty="0">
                <a:solidFill>
                  <a:schemeClr val="accent6"/>
                </a:solidFill>
                <a:latin typeface="Albert Sans" panose="020B0604020202020204" charset="0"/>
              </a:rPr>
              <a:t>RESIDENTIAL &amp; COMMERCIAL</a:t>
            </a:r>
            <a:endParaRPr lang="en-IN" sz="2000" b="1" dirty="0">
              <a:solidFill>
                <a:schemeClr val="accent6"/>
              </a:solidFill>
              <a:latin typeface="Albert Sans" panose="020B0604020202020204" charset="0"/>
            </a:endParaRPr>
          </a:p>
        </p:txBody>
      </p:sp>
      <p:pic>
        <p:nvPicPr>
          <p:cNvPr id="4" name="Picture 3" descr="A yellow butterfly with black text&#10;&#10;Description automatically generated">
            <a:extLst>
              <a:ext uri="{FF2B5EF4-FFF2-40B4-BE49-F238E27FC236}">
                <a16:creationId xmlns:a16="http://schemas.microsoft.com/office/drawing/2014/main" id="{5A60C506-5331-90A0-9C40-7B2802FB9C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6533" y="364278"/>
            <a:ext cx="1156472" cy="40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025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9" name="Group 1388">
            <a:extLst>
              <a:ext uri="{FF2B5EF4-FFF2-40B4-BE49-F238E27FC236}">
                <a16:creationId xmlns:a16="http://schemas.microsoft.com/office/drawing/2014/main" id="{3D214512-2BA4-6D42-804F-5545E1D9764E}"/>
              </a:ext>
            </a:extLst>
          </p:cNvPr>
          <p:cNvGrpSpPr/>
          <p:nvPr/>
        </p:nvGrpSpPr>
        <p:grpSpPr>
          <a:xfrm>
            <a:off x="0" y="2504485"/>
            <a:ext cx="9144001" cy="2639016"/>
            <a:chOff x="0" y="3339312"/>
            <a:chExt cx="12192001" cy="3518689"/>
          </a:xfrm>
        </p:grpSpPr>
        <p:sp>
          <p:nvSpPr>
            <p:cNvPr id="1344" name="Freeform 1343">
              <a:extLst>
                <a:ext uri="{FF2B5EF4-FFF2-40B4-BE49-F238E27FC236}">
                  <a16:creationId xmlns:a16="http://schemas.microsoft.com/office/drawing/2014/main" id="{56E1067F-9FD5-1642-B643-C9F94F2CDE9E}"/>
                </a:ext>
              </a:extLst>
            </p:cNvPr>
            <p:cNvSpPr/>
            <p:nvPr/>
          </p:nvSpPr>
          <p:spPr>
            <a:xfrm>
              <a:off x="0" y="3339312"/>
              <a:ext cx="12192000" cy="3518688"/>
            </a:xfrm>
            <a:custGeom>
              <a:avLst/>
              <a:gdLst>
                <a:gd name="connsiteX0" fmla="*/ 12192000 w 12192000"/>
                <a:gd name="connsiteY0" fmla="*/ 0 h 3518688"/>
                <a:gd name="connsiteX1" fmla="*/ 12192000 w 12192000"/>
                <a:gd name="connsiteY1" fmla="*/ 320356 h 3518688"/>
                <a:gd name="connsiteX2" fmla="*/ 2921218 w 12192000"/>
                <a:gd name="connsiteY2" fmla="*/ 3226393 h 3518688"/>
                <a:gd name="connsiteX3" fmla="*/ 2346954 w 12192000"/>
                <a:gd name="connsiteY3" fmla="*/ 3518688 h 3518688"/>
                <a:gd name="connsiteX4" fmla="*/ 0 w 12192000"/>
                <a:gd name="connsiteY4" fmla="*/ 3518688 h 3518688"/>
                <a:gd name="connsiteX5" fmla="*/ 0 w 12192000"/>
                <a:gd name="connsiteY5" fmla="*/ 2598876 h 3518688"/>
                <a:gd name="connsiteX6" fmla="*/ 12192000 w 12192000"/>
                <a:gd name="connsiteY6" fmla="*/ 0 h 3518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3518688">
                  <a:moveTo>
                    <a:pt x="12192000" y="0"/>
                  </a:moveTo>
                  <a:lnTo>
                    <a:pt x="12192000" y="320356"/>
                  </a:lnTo>
                  <a:cubicBezTo>
                    <a:pt x="9023969" y="772773"/>
                    <a:pt x="5896950" y="1758398"/>
                    <a:pt x="2921218" y="3226393"/>
                  </a:cubicBezTo>
                  <a:lnTo>
                    <a:pt x="2346954" y="3518688"/>
                  </a:lnTo>
                  <a:lnTo>
                    <a:pt x="0" y="3518688"/>
                  </a:lnTo>
                  <a:lnTo>
                    <a:pt x="0" y="2598876"/>
                  </a:lnTo>
                  <a:cubicBezTo>
                    <a:pt x="3863890" y="1204501"/>
                    <a:pt x="7994537" y="316462"/>
                    <a:pt x="12192000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8" name="Freeform 1337">
              <a:extLst>
                <a:ext uri="{FF2B5EF4-FFF2-40B4-BE49-F238E27FC236}">
                  <a16:creationId xmlns:a16="http://schemas.microsoft.com/office/drawing/2014/main" id="{C3917CAE-F099-454F-8344-1A29B2F70BD6}"/>
                </a:ext>
              </a:extLst>
            </p:cNvPr>
            <p:cNvSpPr/>
            <p:nvPr/>
          </p:nvSpPr>
          <p:spPr>
            <a:xfrm>
              <a:off x="0" y="3358786"/>
              <a:ext cx="12192000" cy="2678963"/>
            </a:xfrm>
            <a:custGeom>
              <a:avLst/>
              <a:gdLst>
                <a:gd name="connsiteX0" fmla="*/ 0 w 4762500"/>
                <a:gd name="connsiteY0" fmla="*/ 1046470 h 1046470"/>
                <a:gd name="connsiteX1" fmla="*/ 1989201 w 4762500"/>
                <a:gd name="connsiteY1" fmla="*/ 445784 h 1046470"/>
                <a:gd name="connsiteX2" fmla="*/ 4762500 w 4762500"/>
                <a:gd name="connsiteY2" fmla="*/ 9509 h 1046470"/>
                <a:gd name="connsiteX3" fmla="*/ 4762500 w 4762500"/>
                <a:gd name="connsiteY3" fmla="*/ 0 h 1046470"/>
                <a:gd name="connsiteX4" fmla="*/ 1987010 w 4762500"/>
                <a:gd name="connsiteY4" fmla="*/ 436465 h 1046470"/>
                <a:gd name="connsiteX5" fmla="*/ 0 w 4762500"/>
                <a:gd name="connsiteY5" fmla="*/ 1036391 h 1046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0" h="1046470">
                  <a:moveTo>
                    <a:pt x="0" y="1046470"/>
                  </a:moveTo>
                  <a:cubicBezTo>
                    <a:pt x="650046" y="805544"/>
                    <a:pt x="1314374" y="604932"/>
                    <a:pt x="1989201" y="445784"/>
                  </a:cubicBezTo>
                  <a:cubicBezTo>
                    <a:pt x="2901210" y="230353"/>
                    <a:pt x="3828326" y="84507"/>
                    <a:pt x="4762500" y="9509"/>
                  </a:cubicBezTo>
                  <a:lnTo>
                    <a:pt x="4762500" y="0"/>
                  </a:lnTo>
                  <a:cubicBezTo>
                    <a:pt x="3827593" y="75061"/>
                    <a:pt x="2899753" y="220970"/>
                    <a:pt x="1987010" y="436465"/>
                  </a:cubicBezTo>
                  <a:cubicBezTo>
                    <a:pt x="1312955" y="595491"/>
                    <a:pt x="649360" y="795846"/>
                    <a:pt x="0" y="1036391"/>
                  </a:cubicBezTo>
                  <a:close/>
                </a:path>
              </a:pathLst>
            </a:custGeom>
            <a:solidFill>
              <a:srgbClr val="EEEE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6" name="Freeform 1345">
              <a:extLst>
                <a:ext uri="{FF2B5EF4-FFF2-40B4-BE49-F238E27FC236}">
                  <a16:creationId xmlns:a16="http://schemas.microsoft.com/office/drawing/2014/main" id="{B780DC27-ECB1-D247-ABF0-A6F24934713A}"/>
                </a:ext>
              </a:extLst>
            </p:cNvPr>
            <p:cNvSpPr/>
            <p:nvPr/>
          </p:nvSpPr>
          <p:spPr>
            <a:xfrm>
              <a:off x="2105516" y="3611226"/>
              <a:ext cx="10086485" cy="3246775"/>
            </a:xfrm>
            <a:custGeom>
              <a:avLst/>
              <a:gdLst>
                <a:gd name="connsiteX0" fmla="*/ 10086485 w 10086485"/>
                <a:gd name="connsiteY0" fmla="*/ 0 h 3246775"/>
                <a:gd name="connsiteX1" fmla="*/ 10086485 w 10086485"/>
                <a:gd name="connsiteY1" fmla="*/ 24343 h 3246775"/>
                <a:gd name="connsiteX2" fmla="*/ 72381 w 10086485"/>
                <a:gd name="connsiteY2" fmla="*/ 3235858 h 3246775"/>
                <a:gd name="connsiteX3" fmla="*/ 51971 w 10086485"/>
                <a:gd name="connsiteY3" fmla="*/ 3246775 h 3246775"/>
                <a:gd name="connsiteX4" fmla="*/ 0 w 10086485"/>
                <a:gd name="connsiteY4" fmla="*/ 3246775 h 3246775"/>
                <a:gd name="connsiteX5" fmla="*/ 72584 w 10086485"/>
                <a:gd name="connsiteY5" fmla="*/ 3207973 h 3246775"/>
                <a:gd name="connsiteX6" fmla="*/ 10086485 w 10086485"/>
                <a:gd name="connsiteY6" fmla="*/ 0 h 324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6485" h="3246775">
                  <a:moveTo>
                    <a:pt x="10086485" y="0"/>
                  </a:moveTo>
                  <a:lnTo>
                    <a:pt x="10086485" y="24343"/>
                  </a:lnTo>
                  <a:cubicBezTo>
                    <a:pt x="6636622" y="497056"/>
                    <a:pt x="3262576" y="1580923"/>
                    <a:pt x="72381" y="3235858"/>
                  </a:cubicBezTo>
                  <a:lnTo>
                    <a:pt x="51971" y="3246775"/>
                  </a:lnTo>
                  <a:lnTo>
                    <a:pt x="0" y="3246775"/>
                  </a:lnTo>
                  <a:lnTo>
                    <a:pt x="72584" y="3207973"/>
                  </a:lnTo>
                  <a:cubicBezTo>
                    <a:pt x="3262973" y="1553972"/>
                    <a:pt x="6636820" y="471330"/>
                    <a:pt x="10086485" y="0"/>
                  </a:cubicBezTo>
                  <a:close/>
                </a:path>
              </a:pathLst>
            </a:custGeom>
            <a:solidFill>
              <a:srgbClr val="EEEE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51" name="Group 1350">
            <a:extLst>
              <a:ext uri="{FF2B5EF4-FFF2-40B4-BE49-F238E27FC236}">
                <a16:creationId xmlns:a16="http://schemas.microsoft.com/office/drawing/2014/main" id="{807CCD0B-7BEE-4B4B-8517-82E80777A34A}"/>
              </a:ext>
            </a:extLst>
          </p:cNvPr>
          <p:cNvGrpSpPr/>
          <p:nvPr/>
        </p:nvGrpSpPr>
        <p:grpSpPr>
          <a:xfrm>
            <a:off x="596735" y="2606274"/>
            <a:ext cx="1686372" cy="1980118"/>
            <a:chOff x="795646" y="3809316"/>
            <a:chExt cx="1963802" cy="2305873"/>
          </a:xfrm>
        </p:grpSpPr>
        <p:sp>
          <p:nvSpPr>
            <p:cNvPr id="1348" name="Oval 1347">
              <a:extLst>
                <a:ext uri="{FF2B5EF4-FFF2-40B4-BE49-F238E27FC236}">
                  <a16:creationId xmlns:a16="http://schemas.microsoft.com/office/drawing/2014/main" id="{59623129-76DE-B046-8CB0-335A5F7A383B}"/>
                </a:ext>
              </a:extLst>
            </p:cNvPr>
            <p:cNvSpPr/>
            <p:nvPr/>
          </p:nvSpPr>
          <p:spPr>
            <a:xfrm>
              <a:off x="1058749" y="4043817"/>
              <a:ext cx="1437595" cy="1437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47" name="Freeform 1346">
              <a:extLst>
                <a:ext uri="{FF2B5EF4-FFF2-40B4-BE49-F238E27FC236}">
                  <a16:creationId xmlns:a16="http://schemas.microsoft.com/office/drawing/2014/main" id="{338507ED-3AC8-AC41-9062-31CE27B7BE87}"/>
                </a:ext>
              </a:extLst>
            </p:cNvPr>
            <p:cNvSpPr/>
            <p:nvPr/>
          </p:nvSpPr>
          <p:spPr>
            <a:xfrm rot="10800000">
              <a:off x="795646" y="3809316"/>
              <a:ext cx="1963802" cy="2305873"/>
            </a:xfrm>
            <a:custGeom>
              <a:avLst/>
              <a:gdLst>
                <a:gd name="connsiteX0" fmla="*/ 549876 w 1099752"/>
                <a:gd name="connsiteY0" fmla="*/ 1115433 h 1291316"/>
                <a:gd name="connsiteX1" fmla="*/ 923869 w 1099752"/>
                <a:gd name="connsiteY1" fmla="*/ 741440 h 1291316"/>
                <a:gd name="connsiteX2" fmla="*/ 549876 w 1099752"/>
                <a:gd name="connsiteY2" fmla="*/ 367447 h 1291316"/>
                <a:gd name="connsiteX3" fmla="*/ 175883 w 1099752"/>
                <a:gd name="connsiteY3" fmla="*/ 741440 h 1291316"/>
                <a:gd name="connsiteX4" fmla="*/ 549876 w 1099752"/>
                <a:gd name="connsiteY4" fmla="*/ 1115433 h 1291316"/>
                <a:gd name="connsiteX5" fmla="*/ 549876 w 1099752"/>
                <a:gd name="connsiteY5" fmla="*/ 1291316 h 1291316"/>
                <a:gd name="connsiteX6" fmla="*/ 0 w 1099752"/>
                <a:gd name="connsiteY6" fmla="*/ 741440 h 1291316"/>
                <a:gd name="connsiteX7" fmla="*/ 335839 w 1099752"/>
                <a:gd name="connsiteY7" fmla="*/ 234776 h 1291316"/>
                <a:gd name="connsiteX8" fmla="*/ 430803 w 1099752"/>
                <a:gd name="connsiteY8" fmla="*/ 205298 h 1291316"/>
                <a:gd name="connsiteX9" fmla="*/ 549876 w 1099752"/>
                <a:gd name="connsiteY9" fmla="*/ 0 h 1291316"/>
                <a:gd name="connsiteX10" fmla="*/ 668949 w 1099752"/>
                <a:gd name="connsiteY10" fmla="*/ 205298 h 1291316"/>
                <a:gd name="connsiteX11" fmla="*/ 763913 w 1099752"/>
                <a:gd name="connsiteY11" fmla="*/ 234776 h 1291316"/>
                <a:gd name="connsiteX12" fmla="*/ 1099752 w 1099752"/>
                <a:gd name="connsiteY12" fmla="*/ 741440 h 1291316"/>
                <a:gd name="connsiteX13" fmla="*/ 549876 w 1099752"/>
                <a:gd name="connsiteY13" fmla="*/ 1291316 h 129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99752" h="1291316">
                  <a:moveTo>
                    <a:pt x="549876" y="1115433"/>
                  </a:moveTo>
                  <a:cubicBezTo>
                    <a:pt x="756427" y="1115433"/>
                    <a:pt x="923869" y="947991"/>
                    <a:pt x="923869" y="741440"/>
                  </a:cubicBezTo>
                  <a:cubicBezTo>
                    <a:pt x="923869" y="534889"/>
                    <a:pt x="756427" y="367447"/>
                    <a:pt x="549876" y="367447"/>
                  </a:cubicBezTo>
                  <a:cubicBezTo>
                    <a:pt x="343325" y="367447"/>
                    <a:pt x="175883" y="534889"/>
                    <a:pt x="175883" y="741440"/>
                  </a:cubicBezTo>
                  <a:cubicBezTo>
                    <a:pt x="175883" y="947991"/>
                    <a:pt x="343325" y="1115433"/>
                    <a:pt x="549876" y="1115433"/>
                  </a:cubicBezTo>
                  <a:close/>
                  <a:moveTo>
                    <a:pt x="549876" y="1291316"/>
                  </a:moveTo>
                  <a:cubicBezTo>
                    <a:pt x="246188" y="1291316"/>
                    <a:pt x="0" y="1045128"/>
                    <a:pt x="0" y="741440"/>
                  </a:cubicBezTo>
                  <a:cubicBezTo>
                    <a:pt x="0" y="513674"/>
                    <a:pt x="138481" y="318252"/>
                    <a:pt x="335839" y="234776"/>
                  </a:cubicBezTo>
                  <a:lnTo>
                    <a:pt x="430803" y="205298"/>
                  </a:lnTo>
                  <a:lnTo>
                    <a:pt x="549876" y="0"/>
                  </a:lnTo>
                  <a:lnTo>
                    <a:pt x="668949" y="205298"/>
                  </a:lnTo>
                  <a:lnTo>
                    <a:pt x="763913" y="234776"/>
                  </a:lnTo>
                  <a:cubicBezTo>
                    <a:pt x="961271" y="318252"/>
                    <a:pt x="1099752" y="513674"/>
                    <a:pt x="1099752" y="741440"/>
                  </a:cubicBezTo>
                  <a:cubicBezTo>
                    <a:pt x="1099752" y="1045128"/>
                    <a:pt x="853564" y="1291316"/>
                    <a:pt x="549876" y="129131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  <a:effectLst>
              <a:outerShdw blurRad="165100" dist="381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US" sz="1350" kern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352" name="Group 1351">
            <a:extLst>
              <a:ext uri="{FF2B5EF4-FFF2-40B4-BE49-F238E27FC236}">
                <a16:creationId xmlns:a16="http://schemas.microsoft.com/office/drawing/2014/main" id="{16596B27-1C92-2E48-928B-C452DFABE31B}"/>
              </a:ext>
            </a:extLst>
          </p:cNvPr>
          <p:cNvGrpSpPr/>
          <p:nvPr/>
        </p:nvGrpSpPr>
        <p:grpSpPr>
          <a:xfrm>
            <a:off x="2879842" y="2087970"/>
            <a:ext cx="1472852" cy="1729405"/>
            <a:chOff x="795646" y="3809316"/>
            <a:chExt cx="1963802" cy="2305873"/>
          </a:xfrm>
        </p:grpSpPr>
        <p:sp>
          <p:nvSpPr>
            <p:cNvPr id="1353" name="Oval 1352">
              <a:extLst>
                <a:ext uri="{FF2B5EF4-FFF2-40B4-BE49-F238E27FC236}">
                  <a16:creationId xmlns:a16="http://schemas.microsoft.com/office/drawing/2014/main" id="{589568F2-2DAC-D240-8C95-04AD5B59C77E}"/>
                </a:ext>
              </a:extLst>
            </p:cNvPr>
            <p:cNvSpPr/>
            <p:nvPr/>
          </p:nvSpPr>
          <p:spPr>
            <a:xfrm>
              <a:off x="1058749" y="4043817"/>
              <a:ext cx="1437595" cy="1437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54" name="Freeform 1353">
              <a:extLst>
                <a:ext uri="{FF2B5EF4-FFF2-40B4-BE49-F238E27FC236}">
                  <a16:creationId xmlns:a16="http://schemas.microsoft.com/office/drawing/2014/main" id="{F901545C-7D64-064B-B751-4FCBFF409C74}"/>
                </a:ext>
              </a:extLst>
            </p:cNvPr>
            <p:cNvSpPr/>
            <p:nvPr/>
          </p:nvSpPr>
          <p:spPr>
            <a:xfrm rot="10800000">
              <a:off x="795646" y="3809316"/>
              <a:ext cx="1963802" cy="2305873"/>
            </a:xfrm>
            <a:custGeom>
              <a:avLst/>
              <a:gdLst>
                <a:gd name="connsiteX0" fmla="*/ 549876 w 1099752"/>
                <a:gd name="connsiteY0" fmla="*/ 1115433 h 1291316"/>
                <a:gd name="connsiteX1" fmla="*/ 923869 w 1099752"/>
                <a:gd name="connsiteY1" fmla="*/ 741440 h 1291316"/>
                <a:gd name="connsiteX2" fmla="*/ 549876 w 1099752"/>
                <a:gd name="connsiteY2" fmla="*/ 367447 h 1291316"/>
                <a:gd name="connsiteX3" fmla="*/ 175883 w 1099752"/>
                <a:gd name="connsiteY3" fmla="*/ 741440 h 1291316"/>
                <a:gd name="connsiteX4" fmla="*/ 549876 w 1099752"/>
                <a:gd name="connsiteY4" fmla="*/ 1115433 h 1291316"/>
                <a:gd name="connsiteX5" fmla="*/ 549876 w 1099752"/>
                <a:gd name="connsiteY5" fmla="*/ 1291316 h 1291316"/>
                <a:gd name="connsiteX6" fmla="*/ 0 w 1099752"/>
                <a:gd name="connsiteY6" fmla="*/ 741440 h 1291316"/>
                <a:gd name="connsiteX7" fmla="*/ 335839 w 1099752"/>
                <a:gd name="connsiteY7" fmla="*/ 234776 h 1291316"/>
                <a:gd name="connsiteX8" fmla="*/ 430803 w 1099752"/>
                <a:gd name="connsiteY8" fmla="*/ 205298 h 1291316"/>
                <a:gd name="connsiteX9" fmla="*/ 549876 w 1099752"/>
                <a:gd name="connsiteY9" fmla="*/ 0 h 1291316"/>
                <a:gd name="connsiteX10" fmla="*/ 668949 w 1099752"/>
                <a:gd name="connsiteY10" fmla="*/ 205298 h 1291316"/>
                <a:gd name="connsiteX11" fmla="*/ 763913 w 1099752"/>
                <a:gd name="connsiteY11" fmla="*/ 234776 h 1291316"/>
                <a:gd name="connsiteX12" fmla="*/ 1099752 w 1099752"/>
                <a:gd name="connsiteY12" fmla="*/ 741440 h 1291316"/>
                <a:gd name="connsiteX13" fmla="*/ 549876 w 1099752"/>
                <a:gd name="connsiteY13" fmla="*/ 1291316 h 129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99752" h="1291316">
                  <a:moveTo>
                    <a:pt x="549876" y="1115433"/>
                  </a:moveTo>
                  <a:cubicBezTo>
                    <a:pt x="756427" y="1115433"/>
                    <a:pt x="923869" y="947991"/>
                    <a:pt x="923869" y="741440"/>
                  </a:cubicBezTo>
                  <a:cubicBezTo>
                    <a:pt x="923869" y="534889"/>
                    <a:pt x="756427" y="367447"/>
                    <a:pt x="549876" y="367447"/>
                  </a:cubicBezTo>
                  <a:cubicBezTo>
                    <a:pt x="343325" y="367447"/>
                    <a:pt x="175883" y="534889"/>
                    <a:pt x="175883" y="741440"/>
                  </a:cubicBezTo>
                  <a:cubicBezTo>
                    <a:pt x="175883" y="947991"/>
                    <a:pt x="343325" y="1115433"/>
                    <a:pt x="549876" y="1115433"/>
                  </a:cubicBezTo>
                  <a:close/>
                  <a:moveTo>
                    <a:pt x="549876" y="1291316"/>
                  </a:moveTo>
                  <a:cubicBezTo>
                    <a:pt x="246188" y="1291316"/>
                    <a:pt x="0" y="1045128"/>
                    <a:pt x="0" y="741440"/>
                  </a:cubicBezTo>
                  <a:cubicBezTo>
                    <a:pt x="0" y="513674"/>
                    <a:pt x="138481" y="318252"/>
                    <a:pt x="335839" y="234776"/>
                  </a:cubicBezTo>
                  <a:lnTo>
                    <a:pt x="430803" y="205298"/>
                  </a:lnTo>
                  <a:lnTo>
                    <a:pt x="549876" y="0"/>
                  </a:lnTo>
                  <a:lnTo>
                    <a:pt x="668949" y="205298"/>
                  </a:lnTo>
                  <a:lnTo>
                    <a:pt x="763913" y="234776"/>
                  </a:lnTo>
                  <a:cubicBezTo>
                    <a:pt x="961271" y="318252"/>
                    <a:pt x="1099752" y="513674"/>
                    <a:pt x="1099752" y="741440"/>
                  </a:cubicBezTo>
                  <a:cubicBezTo>
                    <a:pt x="1099752" y="1045128"/>
                    <a:pt x="853564" y="1291316"/>
                    <a:pt x="549876" y="1291316"/>
                  </a:cubicBezTo>
                  <a:close/>
                </a:path>
              </a:pathLst>
            </a:custGeom>
            <a:solidFill>
              <a:schemeClr val="tx1">
                <a:lumMod val="75000"/>
              </a:schemeClr>
            </a:solidFill>
            <a:ln>
              <a:noFill/>
            </a:ln>
            <a:effectLst>
              <a:outerShdw blurRad="165100" dist="381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355" name="Group 1354">
            <a:extLst>
              <a:ext uri="{FF2B5EF4-FFF2-40B4-BE49-F238E27FC236}">
                <a16:creationId xmlns:a16="http://schemas.microsoft.com/office/drawing/2014/main" id="{B2A8A6E0-95FC-F44E-A39E-537A07994014}"/>
              </a:ext>
            </a:extLst>
          </p:cNvPr>
          <p:cNvGrpSpPr/>
          <p:nvPr/>
        </p:nvGrpSpPr>
        <p:grpSpPr>
          <a:xfrm>
            <a:off x="5006547" y="1696226"/>
            <a:ext cx="1266406" cy="1486999"/>
            <a:chOff x="795646" y="3809316"/>
            <a:chExt cx="1963802" cy="2305873"/>
          </a:xfrm>
        </p:grpSpPr>
        <p:sp>
          <p:nvSpPr>
            <p:cNvPr id="1356" name="Oval 1355">
              <a:extLst>
                <a:ext uri="{FF2B5EF4-FFF2-40B4-BE49-F238E27FC236}">
                  <a16:creationId xmlns:a16="http://schemas.microsoft.com/office/drawing/2014/main" id="{71114555-EB55-EF4D-ADC6-0A65F6CAFA34}"/>
                </a:ext>
              </a:extLst>
            </p:cNvPr>
            <p:cNvSpPr/>
            <p:nvPr/>
          </p:nvSpPr>
          <p:spPr>
            <a:xfrm>
              <a:off x="1058749" y="4043817"/>
              <a:ext cx="1437595" cy="1437595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57" name="Freeform 1356">
              <a:extLst>
                <a:ext uri="{FF2B5EF4-FFF2-40B4-BE49-F238E27FC236}">
                  <a16:creationId xmlns:a16="http://schemas.microsoft.com/office/drawing/2014/main" id="{FC844C27-AA73-8449-B65A-CE8D0B999DBC}"/>
                </a:ext>
              </a:extLst>
            </p:cNvPr>
            <p:cNvSpPr/>
            <p:nvPr/>
          </p:nvSpPr>
          <p:spPr>
            <a:xfrm rot="10800000">
              <a:off x="795646" y="3809316"/>
              <a:ext cx="1963802" cy="2305873"/>
            </a:xfrm>
            <a:custGeom>
              <a:avLst/>
              <a:gdLst>
                <a:gd name="connsiteX0" fmla="*/ 549876 w 1099752"/>
                <a:gd name="connsiteY0" fmla="*/ 1115433 h 1291316"/>
                <a:gd name="connsiteX1" fmla="*/ 923869 w 1099752"/>
                <a:gd name="connsiteY1" fmla="*/ 741440 h 1291316"/>
                <a:gd name="connsiteX2" fmla="*/ 549876 w 1099752"/>
                <a:gd name="connsiteY2" fmla="*/ 367447 h 1291316"/>
                <a:gd name="connsiteX3" fmla="*/ 175883 w 1099752"/>
                <a:gd name="connsiteY3" fmla="*/ 741440 h 1291316"/>
                <a:gd name="connsiteX4" fmla="*/ 549876 w 1099752"/>
                <a:gd name="connsiteY4" fmla="*/ 1115433 h 1291316"/>
                <a:gd name="connsiteX5" fmla="*/ 549876 w 1099752"/>
                <a:gd name="connsiteY5" fmla="*/ 1291316 h 1291316"/>
                <a:gd name="connsiteX6" fmla="*/ 0 w 1099752"/>
                <a:gd name="connsiteY6" fmla="*/ 741440 h 1291316"/>
                <a:gd name="connsiteX7" fmla="*/ 335839 w 1099752"/>
                <a:gd name="connsiteY7" fmla="*/ 234776 h 1291316"/>
                <a:gd name="connsiteX8" fmla="*/ 430803 w 1099752"/>
                <a:gd name="connsiteY8" fmla="*/ 205298 h 1291316"/>
                <a:gd name="connsiteX9" fmla="*/ 549876 w 1099752"/>
                <a:gd name="connsiteY9" fmla="*/ 0 h 1291316"/>
                <a:gd name="connsiteX10" fmla="*/ 668949 w 1099752"/>
                <a:gd name="connsiteY10" fmla="*/ 205298 h 1291316"/>
                <a:gd name="connsiteX11" fmla="*/ 763913 w 1099752"/>
                <a:gd name="connsiteY11" fmla="*/ 234776 h 1291316"/>
                <a:gd name="connsiteX12" fmla="*/ 1099752 w 1099752"/>
                <a:gd name="connsiteY12" fmla="*/ 741440 h 1291316"/>
                <a:gd name="connsiteX13" fmla="*/ 549876 w 1099752"/>
                <a:gd name="connsiteY13" fmla="*/ 1291316 h 129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99752" h="1291316">
                  <a:moveTo>
                    <a:pt x="549876" y="1115433"/>
                  </a:moveTo>
                  <a:cubicBezTo>
                    <a:pt x="756427" y="1115433"/>
                    <a:pt x="923869" y="947991"/>
                    <a:pt x="923869" y="741440"/>
                  </a:cubicBezTo>
                  <a:cubicBezTo>
                    <a:pt x="923869" y="534889"/>
                    <a:pt x="756427" y="367447"/>
                    <a:pt x="549876" y="367447"/>
                  </a:cubicBezTo>
                  <a:cubicBezTo>
                    <a:pt x="343325" y="367447"/>
                    <a:pt x="175883" y="534889"/>
                    <a:pt x="175883" y="741440"/>
                  </a:cubicBezTo>
                  <a:cubicBezTo>
                    <a:pt x="175883" y="947991"/>
                    <a:pt x="343325" y="1115433"/>
                    <a:pt x="549876" y="1115433"/>
                  </a:cubicBezTo>
                  <a:close/>
                  <a:moveTo>
                    <a:pt x="549876" y="1291316"/>
                  </a:moveTo>
                  <a:cubicBezTo>
                    <a:pt x="246188" y="1291316"/>
                    <a:pt x="0" y="1045128"/>
                    <a:pt x="0" y="741440"/>
                  </a:cubicBezTo>
                  <a:cubicBezTo>
                    <a:pt x="0" y="513674"/>
                    <a:pt x="138481" y="318252"/>
                    <a:pt x="335839" y="234776"/>
                  </a:cubicBezTo>
                  <a:lnTo>
                    <a:pt x="430803" y="205298"/>
                  </a:lnTo>
                  <a:lnTo>
                    <a:pt x="549876" y="0"/>
                  </a:lnTo>
                  <a:lnTo>
                    <a:pt x="668949" y="205298"/>
                  </a:lnTo>
                  <a:lnTo>
                    <a:pt x="763913" y="234776"/>
                  </a:lnTo>
                  <a:cubicBezTo>
                    <a:pt x="961271" y="318252"/>
                    <a:pt x="1099752" y="513674"/>
                    <a:pt x="1099752" y="741440"/>
                  </a:cubicBezTo>
                  <a:cubicBezTo>
                    <a:pt x="1099752" y="1045128"/>
                    <a:pt x="853564" y="1291316"/>
                    <a:pt x="549876" y="1291316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  <a:effectLst>
              <a:outerShdw blurRad="165100" dist="381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358" name="Group 1357">
            <a:extLst>
              <a:ext uri="{FF2B5EF4-FFF2-40B4-BE49-F238E27FC236}">
                <a16:creationId xmlns:a16="http://schemas.microsoft.com/office/drawing/2014/main" id="{3D1FD2FF-C7FB-AA4B-BA70-887065C84ED1}"/>
              </a:ext>
            </a:extLst>
          </p:cNvPr>
          <p:cNvGrpSpPr/>
          <p:nvPr/>
        </p:nvGrpSpPr>
        <p:grpSpPr>
          <a:xfrm>
            <a:off x="6812088" y="1568422"/>
            <a:ext cx="1070273" cy="1256702"/>
            <a:chOff x="795646" y="3809316"/>
            <a:chExt cx="1963802" cy="2305873"/>
          </a:xfrm>
        </p:grpSpPr>
        <p:sp>
          <p:nvSpPr>
            <p:cNvPr id="1359" name="Oval 1358">
              <a:extLst>
                <a:ext uri="{FF2B5EF4-FFF2-40B4-BE49-F238E27FC236}">
                  <a16:creationId xmlns:a16="http://schemas.microsoft.com/office/drawing/2014/main" id="{760AD9A8-7CD7-B841-8F7D-35AE0551B3AC}"/>
                </a:ext>
              </a:extLst>
            </p:cNvPr>
            <p:cNvSpPr/>
            <p:nvPr/>
          </p:nvSpPr>
          <p:spPr>
            <a:xfrm>
              <a:off x="1058749" y="4043817"/>
              <a:ext cx="1437595" cy="1437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60" name="Freeform 1359">
              <a:extLst>
                <a:ext uri="{FF2B5EF4-FFF2-40B4-BE49-F238E27FC236}">
                  <a16:creationId xmlns:a16="http://schemas.microsoft.com/office/drawing/2014/main" id="{2B032BBC-94A3-8A41-8D8B-234D89B86BD3}"/>
                </a:ext>
              </a:extLst>
            </p:cNvPr>
            <p:cNvSpPr/>
            <p:nvPr/>
          </p:nvSpPr>
          <p:spPr>
            <a:xfrm rot="10800000">
              <a:off x="795646" y="3809316"/>
              <a:ext cx="1963802" cy="2305873"/>
            </a:xfrm>
            <a:custGeom>
              <a:avLst/>
              <a:gdLst>
                <a:gd name="connsiteX0" fmla="*/ 549876 w 1099752"/>
                <a:gd name="connsiteY0" fmla="*/ 1115433 h 1291316"/>
                <a:gd name="connsiteX1" fmla="*/ 923869 w 1099752"/>
                <a:gd name="connsiteY1" fmla="*/ 741440 h 1291316"/>
                <a:gd name="connsiteX2" fmla="*/ 549876 w 1099752"/>
                <a:gd name="connsiteY2" fmla="*/ 367447 h 1291316"/>
                <a:gd name="connsiteX3" fmla="*/ 175883 w 1099752"/>
                <a:gd name="connsiteY3" fmla="*/ 741440 h 1291316"/>
                <a:gd name="connsiteX4" fmla="*/ 549876 w 1099752"/>
                <a:gd name="connsiteY4" fmla="*/ 1115433 h 1291316"/>
                <a:gd name="connsiteX5" fmla="*/ 549876 w 1099752"/>
                <a:gd name="connsiteY5" fmla="*/ 1291316 h 1291316"/>
                <a:gd name="connsiteX6" fmla="*/ 0 w 1099752"/>
                <a:gd name="connsiteY6" fmla="*/ 741440 h 1291316"/>
                <a:gd name="connsiteX7" fmla="*/ 335839 w 1099752"/>
                <a:gd name="connsiteY7" fmla="*/ 234776 h 1291316"/>
                <a:gd name="connsiteX8" fmla="*/ 430803 w 1099752"/>
                <a:gd name="connsiteY8" fmla="*/ 205298 h 1291316"/>
                <a:gd name="connsiteX9" fmla="*/ 549876 w 1099752"/>
                <a:gd name="connsiteY9" fmla="*/ 0 h 1291316"/>
                <a:gd name="connsiteX10" fmla="*/ 668949 w 1099752"/>
                <a:gd name="connsiteY10" fmla="*/ 205298 h 1291316"/>
                <a:gd name="connsiteX11" fmla="*/ 763913 w 1099752"/>
                <a:gd name="connsiteY11" fmla="*/ 234776 h 1291316"/>
                <a:gd name="connsiteX12" fmla="*/ 1099752 w 1099752"/>
                <a:gd name="connsiteY12" fmla="*/ 741440 h 1291316"/>
                <a:gd name="connsiteX13" fmla="*/ 549876 w 1099752"/>
                <a:gd name="connsiteY13" fmla="*/ 1291316 h 129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99752" h="1291316">
                  <a:moveTo>
                    <a:pt x="549876" y="1115433"/>
                  </a:moveTo>
                  <a:cubicBezTo>
                    <a:pt x="756427" y="1115433"/>
                    <a:pt x="923869" y="947991"/>
                    <a:pt x="923869" y="741440"/>
                  </a:cubicBezTo>
                  <a:cubicBezTo>
                    <a:pt x="923869" y="534889"/>
                    <a:pt x="756427" y="367447"/>
                    <a:pt x="549876" y="367447"/>
                  </a:cubicBezTo>
                  <a:cubicBezTo>
                    <a:pt x="343325" y="367447"/>
                    <a:pt x="175883" y="534889"/>
                    <a:pt x="175883" y="741440"/>
                  </a:cubicBezTo>
                  <a:cubicBezTo>
                    <a:pt x="175883" y="947991"/>
                    <a:pt x="343325" y="1115433"/>
                    <a:pt x="549876" y="1115433"/>
                  </a:cubicBezTo>
                  <a:close/>
                  <a:moveTo>
                    <a:pt x="549876" y="1291316"/>
                  </a:moveTo>
                  <a:cubicBezTo>
                    <a:pt x="246188" y="1291316"/>
                    <a:pt x="0" y="1045128"/>
                    <a:pt x="0" y="741440"/>
                  </a:cubicBezTo>
                  <a:cubicBezTo>
                    <a:pt x="0" y="513674"/>
                    <a:pt x="138481" y="318252"/>
                    <a:pt x="335839" y="234776"/>
                  </a:cubicBezTo>
                  <a:lnTo>
                    <a:pt x="430803" y="205298"/>
                  </a:lnTo>
                  <a:lnTo>
                    <a:pt x="549876" y="0"/>
                  </a:lnTo>
                  <a:lnTo>
                    <a:pt x="668949" y="205298"/>
                  </a:lnTo>
                  <a:lnTo>
                    <a:pt x="763913" y="234776"/>
                  </a:lnTo>
                  <a:cubicBezTo>
                    <a:pt x="961271" y="318252"/>
                    <a:pt x="1099752" y="513674"/>
                    <a:pt x="1099752" y="741440"/>
                  </a:cubicBezTo>
                  <a:cubicBezTo>
                    <a:pt x="1099752" y="1045128"/>
                    <a:pt x="853564" y="1291316"/>
                    <a:pt x="549876" y="1291316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  <a:effectLst>
              <a:outerShdw blurRad="165100" dist="381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US" sz="1350" kern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387" name="CuadroTexto 4">
            <a:extLst>
              <a:ext uri="{FF2B5EF4-FFF2-40B4-BE49-F238E27FC236}">
                <a16:creationId xmlns:a16="http://schemas.microsoft.com/office/drawing/2014/main" id="{40EF4934-AD79-A540-82AB-60074261B18D}"/>
              </a:ext>
            </a:extLst>
          </p:cNvPr>
          <p:cNvSpPr txBox="1"/>
          <p:nvPr/>
        </p:nvSpPr>
        <p:spPr>
          <a:xfrm>
            <a:off x="682169" y="1880565"/>
            <a:ext cx="1472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1600" b="1" kern="1200" dirty="0">
                <a:solidFill>
                  <a:srgbClr val="F9F5ED"/>
                </a:solidFill>
                <a:latin typeface="Century Gothic" panose="020B0502020202020204" pitchFamily="34" charset="0"/>
                <a:ea typeface="Lato Light" charset="0"/>
                <a:cs typeface="Lato Light" charset="0"/>
              </a:rPr>
              <a:t>KABANA HIGH</a:t>
            </a:r>
          </a:p>
        </p:txBody>
      </p:sp>
      <p:sp>
        <p:nvSpPr>
          <p:cNvPr id="1388" name="CuadroTexto 238">
            <a:extLst>
              <a:ext uri="{FF2B5EF4-FFF2-40B4-BE49-F238E27FC236}">
                <a16:creationId xmlns:a16="http://schemas.microsoft.com/office/drawing/2014/main" id="{7E9ED86A-1FA4-CD42-BFAE-F4ABF79A1825}"/>
              </a:ext>
            </a:extLst>
          </p:cNvPr>
          <p:cNvSpPr txBox="1"/>
          <p:nvPr/>
        </p:nvSpPr>
        <p:spPr>
          <a:xfrm>
            <a:off x="919027" y="3060400"/>
            <a:ext cx="10701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1200" b="1" kern="1200" cap="all" dirty="0">
                <a:solidFill>
                  <a:schemeClr val="tx1">
                    <a:lumMod val="50000"/>
                  </a:schemeClr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Sector 4, Greater Noida west</a:t>
            </a:r>
          </a:p>
        </p:txBody>
      </p:sp>
      <p:sp>
        <p:nvSpPr>
          <p:cNvPr id="363" name="CuadroTexto 238">
            <a:extLst>
              <a:ext uri="{FF2B5EF4-FFF2-40B4-BE49-F238E27FC236}">
                <a16:creationId xmlns:a16="http://schemas.microsoft.com/office/drawing/2014/main" id="{F3E5A9E4-4E91-1A4A-897F-548B24524F90}"/>
              </a:ext>
            </a:extLst>
          </p:cNvPr>
          <p:cNvSpPr txBox="1"/>
          <p:nvPr/>
        </p:nvSpPr>
        <p:spPr>
          <a:xfrm>
            <a:off x="3070245" y="2534004"/>
            <a:ext cx="107010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1100" b="1" kern="1200" cap="all" dirty="0">
                <a:solidFill>
                  <a:schemeClr val="tx1">
                    <a:lumMod val="50000"/>
                  </a:schemeClr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Sector 105, DXP, GURUGRAM</a:t>
            </a:r>
          </a:p>
        </p:txBody>
      </p:sp>
      <p:sp>
        <p:nvSpPr>
          <p:cNvPr id="364" name="CuadroTexto 238">
            <a:extLst>
              <a:ext uri="{FF2B5EF4-FFF2-40B4-BE49-F238E27FC236}">
                <a16:creationId xmlns:a16="http://schemas.microsoft.com/office/drawing/2014/main" id="{1BABA2B9-0A26-9ECA-2F64-0CB86F32F9D1}"/>
              </a:ext>
            </a:extLst>
          </p:cNvPr>
          <p:cNvSpPr txBox="1"/>
          <p:nvPr/>
        </p:nvSpPr>
        <p:spPr>
          <a:xfrm>
            <a:off x="5104697" y="2127123"/>
            <a:ext cx="10701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1050" b="1" kern="1200" cap="all" dirty="0">
                <a:solidFill>
                  <a:schemeClr val="tx1">
                    <a:lumMod val="50000"/>
                  </a:schemeClr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Sector 99, Gurugram</a:t>
            </a:r>
          </a:p>
        </p:txBody>
      </p:sp>
      <p:sp>
        <p:nvSpPr>
          <p:cNvPr id="365" name="CuadroTexto 238">
            <a:extLst>
              <a:ext uri="{FF2B5EF4-FFF2-40B4-BE49-F238E27FC236}">
                <a16:creationId xmlns:a16="http://schemas.microsoft.com/office/drawing/2014/main" id="{1F77BB80-496E-A9A3-1670-3AC98EAAB390}"/>
              </a:ext>
            </a:extLst>
          </p:cNvPr>
          <p:cNvSpPr txBox="1"/>
          <p:nvPr/>
        </p:nvSpPr>
        <p:spPr>
          <a:xfrm>
            <a:off x="6827126" y="1900300"/>
            <a:ext cx="1070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1000" b="1" kern="1200" cap="all" dirty="0">
                <a:solidFill>
                  <a:schemeClr val="tx1">
                    <a:lumMod val="50000"/>
                  </a:schemeClr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DERA</a:t>
            </a:r>
          </a:p>
          <a:p>
            <a:pPr algn="ctr" defTabSz="685800">
              <a:buClrTx/>
              <a:defRPr/>
            </a:pPr>
            <a:r>
              <a:rPr lang="en-US" sz="1000" b="1" kern="1200" cap="all" dirty="0">
                <a:solidFill>
                  <a:schemeClr val="tx1">
                    <a:lumMod val="50000"/>
                  </a:schemeClr>
                </a:solidFill>
                <a:latin typeface="Albert Sans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BASSI</a:t>
            </a:r>
          </a:p>
        </p:txBody>
      </p:sp>
      <p:sp>
        <p:nvSpPr>
          <p:cNvPr id="366" name="CuadroTexto 4">
            <a:extLst>
              <a:ext uri="{FF2B5EF4-FFF2-40B4-BE49-F238E27FC236}">
                <a16:creationId xmlns:a16="http://schemas.microsoft.com/office/drawing/2014/main" id="{8E5627D3-936D-D336-51FA-2679EDFCA215}"/>
              </a:ext>
            </a:extLst>
          </p:cNvPr>
          <p:cNvSpPr txBox="1"/>
          <p:nvPr/>
        </p:nvSpPr>
        <p:spPr>
          <a:xfrm>
            <a:off x="2868869" y="1521163"/>
            <a:ext cx="1472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1600" b="1" kern="1200" dirty="0">
                <a:solidFill>
                  <a:srgbClr val="F9F5ED"/>
                </a:solidFill>
                <a:latin typeface="Century Gothic" panose="020B0502020202020204" pitchFamily="34" charset="0"/>
                <a:ea typeface="Lato Light" charset="0"/>
                <a:cs typeface="Lato Light" charset="0"/>
              </a:rPr>
              <a:t>1000 TREES</a:t>
            </a:r>
          </a:p>
        </p:txBody>
      </p:sp>
      <p:sp>
        <p:nvSpPr>
          <p:cNvPr id="367" name="CuadroTexto 4">
            <a:extLst>
              <a:ext uri="{FF2B5EF4-FFF2-40B4-BE49-F238E27FC236}">
                <a16:creationId xmlns:a16="http://schemas.microsoft.com/office/drawing/2014/main" id="{0A2EC4A4-64AD-14CC-C031-5DCD092352D7}"/>
              </a:ext>
            </a:extLst>
          </p:cNvPr>
          <p:cNvSpPr txBox="1"/>
          <p:nvPr/>
        </p:nvSpPr>
        <p:spPr>
          <a:xfrm>
            <a:off x="4848478" y="1195065"/>
            <a:ext cx="1582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b="1" kern="1200" dirty="0">
                <a:solidFill>
                  <a:srgbClr val="F9F5ED"/>
                </a:solidFill>
                <a:latin typeface="Century Gothic" panose="020B0502020202020204" pitchFamily="34" charset="0"/>
                <a:ea typeface="Lato Light" charset="0"/>
                <a:cs typeface="Lato Light" charset="0"/>
              </a:rPr>
              <a:t>GRANDSTAND</a:t>
            </a:r>
          </a:p>
        </p:txBody>
      </p:sp>
      <p:sp>
        <p:nvSpPr>
          <p:cNvPr id="368" name="CuadroTexto 4">
            <a:extLst>
              <a:ext uri="{FF2B5EF4-FFF2-40B4-BE49-F238E27FC236}">
                <a16:creationId xmlns:a16="http://schemas.microsoft.com/office/drawing/2014/main" id="{1D78CBCD-ACAF-6EA4-385D-3436FDD71384}"/>
              </a:ext>
            </a:extLst>
          </p:cNvPr>
          <p:cNvSpPr txBox="1"/>
          <p:nvPr/>
        </p:nvSpPr>
        <p:spPr>
          <a:xfrm>
            <a:off x="6570907" y="889548"/>
            <a:ext cx="1582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1200" b="1" kern="1200" dirty="0">
                <a:solidFill>
                  <a:srgbClr val="F9F5ED"/>
                </a:solidFill>
                <a:latin typeface="Century Gothic" panose="020B0502020202020204" pitchFamily="34" charset="0"/>
                <a:ea typeface="Lato Light" charset="0"/>
                <a:cs typeface="Lato Light" charset="0"/>
              </a:rPr>
              <a:t>GOLF MEADOWS LIFESTYLE</a:t>
            </a:r>
          </a:p>
        </p:txBody>
      </p:sp>
      <p:sp>
        <p:nvSpPr>
          <p:cNvPr id="373" name="Google Shape;335;p35">
            <a:extLst>
              <a:ext uri="{FF2B5EF4-FFF2-40B4-BE49-F238E27FC236}">
                <a16:creationId xmlns:a16="http://schemas.microsoft.com/office/drawing/2014/main" id="{840DE486-3C6F-7355-5224-4C1F974DE2A8}"/>
              </a:ext>
            </a:extLst>
          </p:cNvPr>
          <p:cNvSpPr txBox="1">
            <a:spLocks/>
          </p:cNvSpPr>
          <p:nvPr/>
        </p:nvSpPr>
        <p:spPr>
          <a:xfrm>
            <a:off x="5104697" y="4180532"/>
            <a:ext cx="3812048" cy="69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7200" b="0" i="0" u="none" strike="noStrike" cap="none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9pPr>
          </a:lstStyle>
          <a:p>
            <a:pPr algn="r"/>
            <a:r>
              <a:rPr lang="en-GB" sz="2000" b="1" dirty="0">
                <a:solidFill>
                  <a:schemeClr val="accent6"/>
                </a:solidFill>
                <a:latin typeface="Albert Sans" panose="020B0604020202020204" charset="0"/>
              </a:rPr>
              <a:t>Upcoming Projects</a:t>
            </a:r>
          </a:p>
          <a:p>
            <a:pPr algn="r"/>
            <a:r>
              <a:rPr lang="en-GB" sz="2000" b="1" dirty="0">
                <a:solidFill>
                  <a:schemeClr val="accent6"/>
                </a:solidFill>
                <a:latin typeface="Albert Sans" panose="020B0604020202020204" charset="0"/>
              </a:rPr>
              <a:t>In FY 2024-25</a:t>
            </a:r>
            <a:endParaRPr lang="en-IN" sz="2000" b="1" dirty="0">
              <a:solidFill>
                <a:schemeClr val="accent6"/>
              </a:solidFill>
              <a:latin typeface="Albert Sans" panose="020B0604020202020204" charset="0"/>
            </a:endParaRPr>
          </a:p>
        </p:txBody>
      </p:sp>
      <p:pic>
        <p:nvPicPr>
          <p:cNvPr id="2" name="Picture 1" descr="A yellow butterfly with black text&#10;&#10;Description automatically generated">
            <a:extLst>
              <a:ext uri="{FF2B5EF4-FFF2-40B4-BE49-F238E27FC236}">
                <a16:creationId xmlns:a16="http://schemas.microsoft.com/office/drawing/2014/main" id="{C1F767D5-5B45-157B-D843-92F948722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533" y="364278"/>
            <a:ext cx="1156472" cy="40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879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"/>
          <p:cNvSpPr txBox="1">
            <a:spLocks noGrp="1"/>
          </p:cNvSpPr>
          <p:nvPr>
            <p:ph type="title"/>
          </p:nvPr>
        </p:nvSpPr>
        <p:spPr>
          <a:xfrm>
            <a:off x="2158409" y="901815"/>
            <a:ext cx="6289157" cy="15664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>
                <a:latin typeface="Century Gothic" panose="020B0502020202020204" pitchFamily="34" charset="0"/>
              </a:rPr>
              <a:t>AWARDS &amp; ACCOLADES</a:t>
            </a:r>
          </a:p>
        </p:txBody>
      </p:sp>
      <p:sp>
        <p:nvSpPr>
          <p:cNvPr id="327" name="Google Shape;327;p34"/>
          <p:cNvSpPr/>
          <p:nvPr/>
        </p:nvSpPr>
        <p:spPr>
          <a:xfrm>
            <a:off x="696431" y="2571750"/>
            <a:ext cx="7751135" cy="8261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Picture 7" descr="A butterfly drawn in a line&#10;&#10;Description automatically generated">
            <a:extLst>
              <a:ext uri="{FF2B5EF4-FFF2-40B4-BE49-F238E27FC236}">
                <a16:creationId xmlns:a16="http://schemas.microsoft.com/office/drawing/2014/main" id="{7747FE3B-CD11-4BBE-EDFA-897619583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038" y="1219032"/>
            <a:ext cx="1928904" cy="1149778"/>
          </a:xfrm>
          <a:prstGeom prst="rect">
            <a:avLst/>
          </a:prstGeom>
        </p:spPr>
      </p:pic>
      <p:sp>
        <p:nvSpPr>
          <p:cNvPr id="2" name="Google Shape;335;p35">
            <a:extLst>
              <a:ext uri="{FF2B5EF4-FFF2-40B4-BE49-F238E27FC236}">
                <a16:creationId xmlns:a16="http://schemas.microsoft.com/office/drawing/2014/main" id="{38FBA5C5-E6CE-ABF1-C142-CAF72382C2B0}"/>
              </a:ext>
            </a:extLst>
          </p:cNvPr>
          <p:cNvSpPr txBox="1">
            <a:spLocks/>
          </p:cNvSpPr>
          <p:nvPr/>
        </p:nvSpPr>
        <p:spPr>
          <a:xfrm>
            <a:off x="2289974" y="2731378"/>
            <a:ext cx="4564051" cy="690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7200" b="0" i="0" u="none" strike="noStrike" cap="none">
                <a:solidFill>
                  <a:schemeClr val="dk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bre Caslon Text"/>
              <a:buNone/>
              <a:defRPr sz="6000" b="0" i="0" u="none" strike="noStrike" cap="none">
                <a:solidFill>
                  <a:schemeClr val="lt1"/>
                </a:solidFill>
                <a:latin typeface="Libre Caslon Text"/>
                <a:ea typeface="Libre Caslon Text"/>
                <a:cs typeface="Libre Caslon Text"/>
                <a:sym typeface="Libre Caslon Text"/>
              </a:defRPr>
            </a:lvl9pPr>
          </a:lstStyle>
          <a:p>
            <a:r>
              <a:rPr lang="en-GB" sz="2000" b="1" dirty="0">
                <a:solidFill>
                  <a:schemeClr val="accent6"/>
                </a:solidFill>
                <a:latin typeface="Albert Sans" panose="020B0604020202020204" charset="0"/>
              </a:rPr>
              <a:t>IN LAST 2 YEARS</a:t>
            </a:r>
            <a:endParaRPr lang="en-IN" sz="2000" b="1" dirty="0">
              <a:solidFill>
                <a:schemeClr val="accent6"/>
              </a:solidFill>
              <a:latin typeface="Albert Sans" panose="020B0604020202020204" charset="0"/>
            </a:endParaRPr>
          </a:p>
        </p:txBody>
      </p:sp>
      <p:pic>
        <p:nvPicPr>
          <p:cNvPr id="4" name="Picture 3" descr="A yellow butterfly with black text&#10;&#10;Description automatically generated">
            <a:extLst>
              <a:ext uri="{FF2B5EF4-FFF2-40B4-BE49-F238E27FC236}">
                <a16:creationId xmlns:a16="http://schemas.microsoft.com/office/drawing/2014/main" id="{B1E109E9-6163-EDEA-5DC6-08C2704432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6533" y="364278"/>
            <a:ext cx="1156472" cy="40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8803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CABB08FC-ECFF-9E9F-DB9D-A23E64488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57" y="868147"/>
            <a:ext cx="162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708AC5E8-142A-2D83-F6C0-F6D10D110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985" y="868147"/>
            <a:ext cx="162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DF22EEE8-6CBB-DA00-A2BE-E0556F693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271" y="868147"/>
            <a:ext cx="162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646D5C1D-DE74-A4D1-D419-DEA9679A7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699" y="868147"/>
            <a:ext cx="162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76AD895D-7EA6-1B77-F4A5-A05AFD800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768" y="2664523"/>
            <a:ext cx="162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>
            <a:extLst>
              <a:ext uri="{FF2B5EF4-FFF2-40B4-BE49-F238E27FC236}">
                <a16:creationId xmlns:a16="http://schemas.microsoft.com/office/drawing/2014/main" id="{062BD1B6-EBD3-BBE6-2970-274C2A142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57" y="2664523"/>
            <a:ext cx="162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>
            <a:extLst>
              <a:ext uri="{FF2B5EF4-FFF2-40B4-BE49-F238E27FC236}">
                <a16:creationId xmlns:a16="http://schemas.microsoft.com/office/drawing/2014/main" id="{233C6C33-833E-9C0D-B21F-3A82957EE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879" y="2664523"/>
            <a:ext cx="16185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>
            <a:extLst>
              <a:ext uri="{FF2B5EF4-FFF2-40B4-BE49-F238E27FC236}">
                <a16:creationId xmlns:a16="http://schemas.microsoft.com/office/drawing/2014/main" id="{EA2A2285-3BCA-714D-E46E-9F6B40805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413" y="868147"/>
            <a:ext cx="16185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>
            <a:extLst>
              <a:ext uri="{FF2B5EF4-FFF2-40B4-BE49-F238E27FC236}">
                <a16:creationId xmlns:a16="http://schemas.microsoft.com/office/drawing/2014/main" id="{6E9FD601-8E94-C2DC-B280-B4317BB97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490" y="2655354"/>
            <a:ext cx="162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>
            <a:extLst>
              <a:ext uri="{FF2B5EF4-FFF2-40B4-BE49-F238E27FC236}">
                <a16:creationId xmlns:a16="http://schemas.microsoft.com/office/drawing/2014/main" id="{B8782010-4008-5A90-89D5-CE565E5C0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701" y="2655354"/>
            <a:ext cx="162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6F1DF8-9494-29DD-7DC3-FBD26D6A883B}"/>
              </a:ext>
            </a:extLst>
          </p:cNvPr>
          <p:cNvSpPr txBox="1"/>
          <p:nvPr/>
        </p:nvSpPr>
        <p:spPr>
          <a:xfrm>
            <a:off x="2440461" y="4400029"/>
            <a:ext cx="4291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>
                <a:solidFill>
                  <a:schemeClr val="accent6"/>
                </a:solidFill>
                <a:latin typeface="Century Gothic" panose="020B0502020202020204" pitchFamily="34" charset="0"/>
              </a:rPr>
              <a:t>&amp; Many More…</a:t>
            </a:r>
            <a:endParaRPr lang="en-IN" sz="2400" b="1" i="1" dirty="0">
              <a:solidFill>
                <a:schemeClr val="accent6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Picture 2" descr="A yellow butterfly with black text&#10;&#10;Description automatically generated">
            <a:extLst>
              <a:ext uri="{FF2B5EF4-FFF2-40B4-BE49-F238E27FC236}">
                <a16:creationId xmlns:a16="http://schemas.microsoft.com/office/drawing/2014/main" id="{A5BE25B9-4F1C-C2A5-291D-C8423B4F404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66533" y="364278"/>
            <a:ext cx="1156472" cy="40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669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"/>
          <p:cNvSpPr txBox="1">
            <a:spLocks noGrp="1"/>
          </p:cNvSpPr>
          <p:nvPr>
            <p:ph type="title"/>
          </p:nvPr>
        </p:nvSpPr>
        <p:spPr>
          <a:xfrm>
            <a:off x="1764889" y="2039877"/>
            <a:ext cx="5614215" cy="8144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latin typeface="Century Gothic" panose="020B0502020202020204" pitchFamily="34" charset="0"/>
              </a:rPr>
              <a:t>THANK YOU</a:t>
            </a:r>
            <a:endParaRPr sz="4000" b="1" dirty="0">
              <a:latin typeface="Century Gothic" panose="020B0502020202020204" pitchFamily="34" charset="0"/>
            </a:endParaRPr>
          </a:p>
        </p:txBody>
      </p:sp>
      <p:pic>
        <p:nvPicPr>
          <p:cNvPr id="3" name="Picture 2" descr="A yellow butterfly with black text&#10;&#10;Description automatically generated">
            <a:extLst>
              <a:ext uri="{FF2B5EF4-FFF2-40B4-BE49-F238E27FC236}">
                <a16:creationId xmlns:a16="http://schemas.microsoft.com/office/drawing/2014/main" id="{292FF095-28A5-B1F0-6046-A4B46375A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467" y="2854321"/>
            <a:ext cx="2333065" cy="81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480179"/>
      </p:ext>
    </p:extLst>
  </p:cSld>
  <p:clrMapOvr>
    <a:masterClrMapping/>
  </p:clrMapOvr>
</p:sld>
</file>

<file path=ppt/theme/theme1.xml><?xml version="1.0" encoding="utf-8"?>
<a:theme xmlns:a="http://schemas.openxmlformats.org/drawingml/2006/main" name="Emerald Green Palette Pitch Deck by Slidesgo">
  <a:themeElements>
    <a:clrScheme name="Simple Light">
      <a:dk1>
        <a:srgbClr val="C49B4B"/>
      </a:dk1>
      <a:lt1>
        <a:srgbClr val="F2EEE5"/>
      </a:lt1>
      <a:dk2>
        <a:srgbClr val="094446"/>
      </a:dk2>
      <a:lt2>
        <a:srgbClr val="EADDC4"/>
      </a:lt2>
      <a:accent1>
        <a:srgbClr val="D9BE8C"/>
      </a:accent1>
      <a:accent2>
        <a:srgbClr val="FEFEFD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C49B4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2117</TotalTime>
  <Words>628</Words>
  <Application>Microsoft Office PowerPoint</Application>
  <PresentationFormat>On-screen Show (16:9)</PresentationFormat>
  <Paragraphs>171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Bebas Neue</vt:lpstr>
      <vt:lpstr>Albert Sans</vt:lpstr>
      <vt:lpstr>Libre Caslon Text</vt:lpstr>
      <vt:lpstr>Calibri</vt:lpstr>
      <vt:lpstr>Arial</vt:lpstr>
      <vt:lpstr>Century Gothic</vt:lpstr>
      <vt:lpstr>Emerald Green Palette Pitch Deck by Slidesgo</vt:lpstr>
      <vt:lpstr>CORPORATE PRESENTATION</vt:lpstr>
      <vt:lpstr>PowerPoint Presentation</vt:lpstr>
      <vt:lpstr>PowerPoint Presentation</vt:lpstr>
      <vt:lpstr>PROJECT STATUS</vt:lpstr>
      <vt:lpstr>DELIVERED</vt:lpstr>
      <vt:lpstr>READY FOR POSSESSION</vt:lpstr>
      <vt:lpstr>READY FOR POSSESSION</vt:lpstr>
      <vt:lpstr>READY FOR POSSESSION</vt:lpstr>
      <vt:lpstr>UNDER CONSTRUCTION</vt:lpstr>
      <vt:lpstr>UNDER CONSTRUCTION</vt:lpstr>
      <vt:lpstr>UNDER CONSTRUCTION</vt:lpstr>
      <vt:lpstr>PROJECTS STATUS</vt:lpstr>
      <vt:lpstr>UNDER CONSTRUCTION</vt:lpstr>
      <vt:lpstr>UNDER CONSTRUCTION</vt:lpstr>
      <vt:lpstr>UPCOMING PROJECTS</vt:lpstr>
      <vt:lpstr>PowerPoint Presentation</vt:lpstr>
      <vt:lpstr>AWARDS &amp; ACCOLADES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Green Palette Pitch Deck</dc:title>
  <dc:creator>Vaishali Sharma (HK0612)</dc:creator>
  <cp:lastModifiedBy>Vaishali Sharma</cp:lastModifiedBy>
  <cp:revision>210</cp:revision>
  <dcterms:modified xsi:type="dcterms:W3CDTF">2024-06-03T05:37:03Z</dcterms:modified>
</cp:coreProperties>
</file>